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C0D9A09-98F5-4EC7-AA25-F74631D4AF71}" type="datetimeFigureOut">
              <a:rPr lang="en-GB" smtClean="0"/>
              <a:t>10/03/2021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58FA91-342F-461D-AD34-581287E532B5}" type="slidenum">
              <a:rPr lang="en-GB" smtClean="0"/>
              <a:t>‹#›</a:t>
            </a:fld>
            <a:endParaRPr lang="en-GB"/>
          </a:p>
        </p:txBody>
      </p:sp>
    </p:spTree>
    <p:extLst>
      <p:ext uri="{BB962C8B-B14F-4D97-AF65-F5344CB8AC3E}">
        <p14:creationId xmlns:p14="http://schemas.microsoft.com/office/powerpoint/2010/main" val="962794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C0D9A09-98F5-4EC7-AA25-F74631D4AF71}" type="datetimeFigureOut">
              <a:rPr lang="en-GB" smtClean="0"/>
              <a:t>10/03/2021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58FA91-342F-461D-AD34-581287E532B5}" type="slidenum">
              <a:rPr lang="en-GB" smtClean="0"/>
              <a:t>‹#›</a:t>
            </a:fld>
            <a:endParaRPr lang="en-GB"/>
          </a:p>
        </p:txBody>
      </p:sp>
    </p:spTree>
    <p:extLst>
      <p:ext uri="{BB962C8B-B14F-4D97-AF65-F5344CB8AC3E}">
        <p14:creationId xmlns:p14="http://schemas.microsoft.com/office/powerpoint/2010/main" val="72361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C0D9A09-98F5-4EC7-AA25-F74631D4AF71}" type="datetimeFigureOut">
              <a:rPr lang="en-GB" smtClean="0"/>
              <a:t>10/03/2021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58FA91-342F-461D-AD34-581287E532B5}" type="slidenum">
              <a:rPr lang="en-GB" smtClean="0"/>
              <a:t>‹#›</a:t>
            </a:fld>
            <a:endParaRPr lang="en-GB"/>
          </a:p>
        </p:txBody>
      </p:sp>
    </p:spTree>
    <p:extLst>
      <p:ext uri="{BB962C8B-B14F-4D97-AF65-F5344CB8AC3E}">
        <p14:creationId xmlns:p14="http://schemas.microsoft.com/office/powerpoint/2010/main" val="39056359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ontent with Caption">
    <p:spTree>
      <p:nvGrpSpPr>
        <p:cNvPr id="1" name=""/>
        <p:cNvGrpSpPr/>
        <p:nvPr/>
      </p:nvGrpSpPr>
      <p:grpSpPr>
        <a:xfrm>
          <a:off x="0" y="0"/>
          <a:ext cx="0" cy="0"/>
          <a:chOff x="0" y="0"/>
          <a:chExt cx="0" cy="0"/>
        </a:xfrm>
      </p:grpSpPr>
      <p:pic>
        <p:nvPicPr>
          <p:cNvPr id="2" name="Picture 2"/>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0"/>
          </p:nvPr>
        </p:nvSpPr>
        <p:spPr/>
        <p:txBody>
          <a:bodyPr/>
          <a:lstStyle>
            <a:lvl1pPr>
              <a:defRPr/>
            </a:lvl1pPr>
          </a:lstStyle>
          <a:p>
            <a:pPr>
              <a:defRPr/>
            </a:pPr>
            <a:fld id="{35D74926-96C9-483E-A5F6-A51D38BA3B92}" type="slidenum">
              <a:rPr lang="en-GB" altLang="en-US"/>
              <a:pPr>
                <a:defRPr/>
              </a:pPr>
              <a:t>‹#›</a:t>
            </a:fld>
            <a:endParaRPr lang="en-GB" altLang="en-US"/>
          </a:p>
        </p:txBody>
      </p:sp>
    </p:spTree>
    <p:extLst>
      <p:ext uri="{BB962C8B-B14F-4D97-AF65-F5344CB8AC3E}">
        <p14:creationId xmlns:p14="http://schemas.microsoft.com/office/powerpoint/2010/main" val="18837617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4_Custom Layout">
    <p:spTree>
      <p:nvGrpSpPr>
        <p:cNvPr id="1" name=""/>
        <p:cNvGrpSpPr/>
        <p:nvPr/>
      </p:nvGrpSpPr>
      <p:grpSpPr>
        <a:xfrm>
          <a:off x="0" y="0"/>
          <a:ext cx="0" cy="0"/>
          <a:chOff x="0" y="0"/>
          <a:chExt cx="0" cy="0"/>
        </a:xfrm>
      </p:grpSpPr>
      <p:pic>
        <p:nvPicPr>
          <p:cNvPr id="2" name="Picture 2"/>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1"/>
          <p:cNvSpPr>
            <a:spLocks noGrp="1"/>
          </p:cNvSpPr>
          <p:nvPr>
            <p:ph type="sldNum" sz="quarter" idx="10"/>
          </p:nvPr>
        </p:nvSpPr>
        <p:spPr/>
        <p:txBody>
          <a:bodyPr/>
          <a:lstStyle>
            <a:lvl1pPr>
              <a:defRPr/>
            </a:lvl1pPr>
          </a:lstStyle>
          <a:p>
            <a:pPr>
              <a:defRPr/>
            </a:pPr>
            <a:fld id="{C6A15C5D-6714-4B6A-961A-6AD77AAFCE44}" type="slidenum">
              <a:rPr lang="en-GB" altLang="en-US"/>
              <a:pPr>
                <a:defRPr/>
              </a:pPr>
              <a:t>‹#›</a:t>
            </a:fld>
            <a:endParaRPr lang="en-GB" altLang="en-US"/>
          </a:p>
        </p:txBody>
      </p:sp>
    </p:spTree>
    <p:extLst>
      <p:ext uri="{BB962C8B-B14F-4D97-AF65-F5344CB8AC3E}">
        <p14:creationId xmlns:p14="http://schemas.microsoft.com/office/powerpoint/2010/main" val="2414224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C0D9A09-98F5-4EC7-AA25-F74631D4AF71}" type="datetimeFigureOut">
              <a:rPr lang="en-GB" smtClean="0"/>
              <a:t>10/03/2021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58FA91-342F-461D-AD34-581287E532B5}" type="slidenum">
              <a:rPr lang="en-GB" smtClean="0"/>
              <a:t>‹#›</a:t>
            </a:fld>
            <a:endParaRPr lang="en-GB"/>
          </a:p>
        </p:txBody>
      </p:sp>
    </p:spTree>
    <p:extLst>
      <p:ext uri="{BB962C8B-B14F-4D97-AF65-F5344CB8AC3E}">
        <p14:creationId xmlns:p14="http://schemas.microsoft.com/office/powerpoint/2010/main" val="1626813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C0D9A09-98F5-4EC7-AA25-F74631D4AF71}" type="datetimeFigureOut">
              <a:rPr lang="en-GB" smtClean="0"/>
              <a:t>10/03/2021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58FA91-342F-461D-AD34-581287E532B5}" type="slidenum">
              <a:rPr lang="en-GB" smtClean="0"/>
              <a:t>‹#›</a:t>
            </a:fld>
            <a:endParaRPr lang="en-GB"/>
          </a:p>
        </p:txBody>
      </p:sp>
    </p:spTree>
    <p:extLst>
      <p:ext uri="{BB962C8B-B14F-4D97-AF65-F5344CB8AC3E}">
        <p14:creationId xmlns:p14="http://schemas.microsoft.com/office/powerpoint/2010/main" val="904015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C0D9A09-98F5-4EC7-AA25-F74631D4AF71}" type="datetimeFigureOut">
              <a:rPr lang="en-GB" smtClean="0"/>
              <a:t>10/03/2021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58FA91-342F-461D-AD34-581287E532B5}" type="slidenum">
              <a:rPr lang="en-GB" smtClean="0"/>
              <a:t>‹#›</a:t>
            </a:fld>
            <a:endParaRPr lang="en-GB"/>
          </a:p>
        </p:txBody>
      </p:sp>
    </p:spTree>
    <p:extLst>
      <p:ext uri="{BB962C8B-B14F-4D97-AF65-F5344CB8AC3E}">
        <p14:creationId xmlns:p14="http://schemas.microsoft.com/office/powerpoint/2010/main" val="2696904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C0D9A09-98F5-4EC7-AA25-F74631D4AF71}" type="datetimeFigureOut">
              <a:rPr lang="en-GB" smtClean="0"/>
              <a:t>10/03/2021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58FA91-342F-461D-AD34-581287E532B5}" type="slidenum">
              <a:rPr lang="en-GB" smtClean="0"/>
              <a:t>‹#›</a:t>
            </a:fld>
            <a:endParaRPr lang="en-GB"/>
          </a:p>
        </p:txBody>
      </p:sp>
    </p:spTree>
    <p:extLst>
      <p:ext uri="{BB962C8B-B14F-4D97-AF65-F5344CB8AC3E}">
        <p14:creationId xmlns:p14="http://schemas.microsoft.com/office/powerpoint/2010/main" val="46997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C0D9A09-98F5-4EC7-AA25-F74631D4AF71}" type="datetimeFigureOut">
              <a:rPr lang="en-GB" smtClean="0"/>
              <a:t>10/03/2021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58FA91-342F-461D-AD34-581287E532B5}" type="slidenum">
              <a:rPr lang="en-GB" smtClean="0"/>
              <a:t>‹#›</a:t>
            </a:fld>
            <a:endParaRPr lang="en-GB"/>
          </a:p>
        </p:txBody>
      </p:sp>
    </p:spTree>
    <p:extLst>
      <p:ext uri="{BB962C8B-B14F-4D97-AF65-F5344CB8AC3E}">
        <p14:creationId xmlns:p14="http://schemas.microsoft.com/office/powerpoint/2010/main" val="1074411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0D9A09-98F5-4EC7-AA25-F74631D4AF71}" type="datetimeFigureOut">
              <a:rPr lang="en-GB" smtClean="0"/>
              <a:t>10/03/2021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58FA91-342F-461D-AD34-581287E532B5}" type="slidenum">
              <a:rPr lang="en-GB" smtClean="0"/>
              <a:t>‹#›</a:t>
            </a:fld>
            <a:endParaRPr lang="en-GB"/>
          </a:p>
        </p:txBody>
      </p:sp>
    </p:spTree>
    <p:extLst>
      <p:ext uri="{BB962C8B-B14F-4D97-AF65-F5344CB8AC3E}">
        <p14:creationId xmlns:p14="http://schemas.microsoft.com/office/powerpoint/2010/main" val="295447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C0D9A09-98F5-4EC7-AA25-F74631D4AF71}" type="datetimeFigureOut">
              <a:rPr lang="en-GB" smtClean="0"/>
              <a:t>10/03/2021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58FA91-342F-461D-AD34-581287E532B5}" type="slidenum">
              <a:rPr lang="en-GB" smtClean="0"/>
              <a:t>‹#›</a:t>
            </a:fld>
            <a:endParaRPr lang="en-GB"/>
          </a:p>
        </p:txBody>
      </p:sp>
    </p:spTree>
    <p:extLst>
      <p:ext uri="{BB962C8B-B14F-4D97-AF65-F5344CB8AC3E}">
        <p14:creationId xmlns:p14="http://schemas.microsoft.com/office/powerpoint/2010/main" val="3541205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C0D9A09-98F5-4EC7-AA25-F74631D4AF71}" type="datetimeFigureOut">
              <a:rPr lang="en-GB" smtClean="0"/>
              <a:t>10/03/2021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58FA91-342F-461D-AD34-581287E532B5}" type="slidenum">
              <a:rPr lang="en-GB" smtClean="0"/>
              <a:t>‹#›</a:t>
            </a:fld>
            <a:endParaRPr lang="en-GB"/>
          </a:p>
        </p:txBody>
      </p:sp>
    </p:spTree>
    <p:extLst>
      <p:ext uri="{BB962C8B-B14F-4D97-AF65-F5344CB8AC3E}">
        <p14:creationId xmlns:p14="http://schemas.microsoft.com/office/powerpoint/2010/main" val="2891283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0D9A09-98F5-4EC7-AA25-F74631D4AF71}" type="datetimeFigureOut">
              <a:rPr lang="en-GB" smtClean="0"/>
              <a:t>10/03/2021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58FA91-342F-461D-AD34-581287E532B5}" type="slidenum">
              <a:rPr lang="en-GB" smtClean="0"/>
              <a:t>‹#›</a:t>
            </a:fld>
            <a:endParaRPr lang="en-GB"/>
          </a:p>
        </p:txBody>
      </p:sp>
    </p:spTree>
    <p:extLst>
      <p:ext uri="{BB962C8B-B14F-4D97-AF65-F5344CB8AC3E}">
        <p14:creationId xmlns:p14="http://schemas.microsoft.com/office/powerpoint/2010/main" val="2014123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240001" y="2064163"/>
            <a:ext cx="4010440" cy="4351338"/>
          </a:xfrm>
          <a:prstGeom prst="rect">
            <a:avLst/>
          </a:prstGeom>
        </p:spPr>
        <p:txBody>
          <a:bodyPr vert="horz" lIns="91328" tIns="45664" rIns="91328" bIns="45664" rtlCol="0">
            <a:normAutofit/>
          </a:bodyPr>
          <a:lstStyle/>
          <a:p>
            <a:pPr marL="0" lvl="6" indent="0" defTabSz="912949">
              <a:lnSpc>
                <a:spcPct val="110000"/>
              </a:lnSpc>
              <a:spcBef>
                <a:spcPts val="0"/>
              </a:spcBef>
              <a:spcAft>
                <a:spcPts val="600"/>
              </a:spcAft>
              <a:buNone/>
              <a:defRPr/>
            </a:pPr>
            <a:r>
              <a:rPr lang="en-US" sz="1400" dirty="0">
                <a:solidFill>
                  <a:srgbClr val="2DB198"/>
                </a:solidFill>
                <a:latin typeface="Arial" charset="0"/>
                <a:ea typeface="Arial" charset="0"/>
                <a:cs typeface="Arial" charset="0"/>
              </a:rPr>
              <a:t>Key</a:t>
            </a:r>
          </a:p>
          <a:p>
            <a:pPr marL="0" lvl="6" indent="0" defTabSz="912949">
              <a:lnSpc>
                <a:spcPct val="110000"/>
              </a:lnSpc>
              <a:spcBef>
                <a:spcPts val="0"/>
              </a:spcBef>
              <a:spcAft>
                <a:spcPts val="600"/>
              </a:spcAft>
              <a:buNone/>
              <a:defRPr/>
            </a:pPr>
            <a:endParaRPr lang="en-US" sz="1400" dirty="0">
              <a:solidFill>
                <a:srgbClr val="2DB198"/>
              </a:solidFill>
              <a:latin typeface="Arial" charset="0"/>
              <a:cs typeface="Arial" charset="0"/>
            </a:endParaRPr>
          </a:p>
          <a:p>
            <a:pPr marL="575797" lvl="6" indent="0" defTabSz="912949">
              <a:lnSpc>
                <a:spcPct val="110000"/>
              </a:lnSpc>
              <a:spcBef>
                <a:spcPts val="0"/>
              </a:spcBef>
              <a:spcAft>
                <a:spcPts val="600"/>
              </a:spcAft>
              <a:buNone/>
              <a:defRPr/>
            </a:pPr>
            <a:r>
              <a:rPr lang="en-GB" sz="1100" dirty="0">
                <a:solidFill>
                  <a:schemeClr val="tx1">
                    <a:lumMod val="65000"/>
                    <a:lumOff val="35000"/>
                  </a:schemeClr>
                </a:solidFill>
                <a:latin typeface="Arial" panose="020B0604020202020204" pitchFamily="34" charset="0"/>
                <a:cs typeface="Arial" panose="020B0604020202020204" pitchFamily="34" charset="0"/>
              </a:rPr>
              <a:t>This is important.  The Directors must ensure this recommendation is addressed as a matter of priority.	</a:t>
            </a:r>
          </a:p>
          <a:p>
            <a:pPr marL="575797" lvl="6" indent="0" defTabSz="912949">
              <a:lnSpc>
                <a:spcPct val="110000"/>
              </a:lnSpc>
              <a:spcBef>
                <a:spcPts val="0"/>
              </a:spcBef>
              <a:spcAft>
                <a:spcPts val="600"/>
              </a:spcAft>
              <a:buNone/>
              <a:defRPr/>
            </a:pPr>
            <a:r>
              <a:rPr lang="en-GB" sz="1100" dirty="0">
                <a:solidFill>
                  <a:schemeClr val="tx1">
                    <a:lumMod val="65000"/>
                    <a:lumOff val="35000"/>
                  </a:schemeClr>
                </a:solidFill>
                <a:latin typeface="Arial" panose="020B0604020202020204" pitchFamily="34" charset="0"/>
                <a:cs typeface="Arial" panose="020B0604020202020204" pitchFamily="34" charset="0"/>
              </a:rPr>
              <a:t>Internal controls should be strengthened to enhance operational efficiency but this action is not time critical.</a:t>
            </a:r>
          </a:p>
          <a:p>
            <a:pPr marL="575797" lvl="6" indent="0" defTabSz="912949">
              <a:lnSpc>
                <a:spcPct val="110000"/>
              </a:lnSpc>
              <a:spcBef>
                <a:spcPts val="0"/>
              </a:spcBef>
              <a:spcAft>
                <a:spcPts val="600"/>
              </a:spcAft>
              <a:buNone/>
              <a:defRPr/>
            </a:pPr>
            <a:r>
              <a:rPr lang="en-GB" sz="1100" dirty="0">
                <a:solidFill>
                  <a:schemeClr val="tx1">
                    <a:lumMod val="65000"/>
                    <a:lumOff val="35000"/>
                  </a:schemeClr>
                </a:solidFill>
                <a:latin typeface="Arial" panose="020B0604020202020204" pitchFamily="34" charset="0"/>
                <a:cs typeface="Arial" panose="020B0604020202020204" pitchFamily="34" charset="0"/>
              </a:rPr>
              <a:t>Controls could be strengthened but there is little risk of material loss.  For future consideration as risks faced by the business evolve.</a:t>
            </a:r>
          </a:p>
          <a:p>
            <a:pPr marL="575797" lvl="6" indent="0" defTabSz="912949">
              <a:lnSpc>
                <a:spcPct val="110000"/>
              </a:lnSpc>
              <a:spcBef>
                <a:spcPts val="0"/>
              </a:spcBef>
              <a:spcAft>
                <a:spcPts val="600"/>
              </a:spcAft>
              <a:buNone/>
              <a:defRPr/>
            </a:pPr>
            <a:r>
              <a:rPr lang="en-GB" sz="1100" dirty="0">
                <a:solidFill>
                  <a:schemeClr val="tx1">
                    <a:lumMod val="65000"/>
                    <a:lumOff val="35000"/>
                  </a:schemeClr>
                </a:solidFill>
                <a:latin typeface="Arial" panose="020B0604020202020204" pitchFamily="34" charset="0"/>
                <a:cs typeface="Arial" panose="020B0604020202020204" pitchFamily="34" charset="0"/>
              </a:rPr>
              <a:t>This is either for information only or relates to a recommendation made last year where action has been taken and is no longer of concern</a:t>
            </a:r>
          </a:p>
          <a:p>
            <a:pPr marL="0" indent="0" defTabSz="913271">
              <a:buNone/>
              <a:defRPr/>
            </a:pPr>
            <a:endParaRPr lang="en-US" sz="1400" dirty="0">
              <a:solidFill>
                <a:srgbClr val="2DB198"/>
              </a:solidFill>
              <a:latin typeface="Arial" charset="0"/>
              <a:ea typeface="Arial" charset="0"/>
              <a:cs typeface="Arial" charset="0"/>
            </a:endParaRPr>
          </a:p>
        </p:txBody>
      </p:sp>
      <p:sp>
        <p:nvSpPr>
          <p:cNvPr id="6" name="Content Placeholder 5"/>
          <p:cNvSpPr>
            <a:spLocks noGrp="1"/>
          </p:cNvSpPr>
          <p:nvPr>
            <p:ph idx="4294967295"/>
          </p:nvPr>
        </p:nvSpPr>
        <p:spPr>
          <a:xfrm>
            <a:off x="1928814" y="2063750"/>
            <a:ext cx="4067175" cy="4351338"/>
          </a:xfrm>
          <a:prstGeom prst="rect">
            <a:avLst/>
          </a:prstGeom>
        </p:spPr>
        <p:txBody>
          <a:bodyPr vert="horz" lIns="91328" tIns="45664" rIns="91328" bIns="45664" rtlCol="0">
            <a:normAutofit fontScale="62500" lnSpcReduction="20000"/>
          </a:bodyPr>
          <a:lstStyle/>
          <a:p>
            <a:pPr marL="0" indent="0" defTabSz="913271">
              <a:lnSpc>
                <a:spcPct val="130000"/>
              </a:lnSpc>
              <a:spcBef>
                <a:spcPts val="0"/>
              </a:spcBef>
              <a:spcAft>
                <a:spcPts val="600"/>
              </a:spcAft>
              <a:buNone/>
              <a:defRPr/>
            </a:pPr>
            <a:r>
              <a:rPr lang="en-GB" sz="2200" dirty="0">
                <a:solidFill>
                  <a:srgbClr val="2DB198"/>
                </a:solidFill>
                <a:latin typeface="Arial" charset="0"/>
                <a:ea typeface="Arial" charset="0"/>
                <a:cs typeface="Arial" charset="0"/>
              </a:rPr>
              <a:t>Deficiencies to be brought to the attention of the Directors </a:t>
            </a:r>
          </a:p>
          <a:p>
            <a:pPr marL="0" indent="0" defTabSz="913271">
              <a:lnSpc>
                <a:spcPct val="130000"/>
              </a:lnSpc>
              <a:spcBef>
                <a:spcPts val="0"/>
              </a:spcBef>
              <a:spcAft>
                <a:spcPts val="600"/>
              </a:spcAft>
              <a:buNone/>
              <a:defRPr/>
            </a:pPr>
            <a:r>
              <a:rPr lang="en-GB" sz="1800" dirty="0">
                <a:solidFill>
                  <a:schemeClr val="tx1">
                    <a:lumMod val="65000"/>
                    <a:lumOff val="35000"/>
                  </a:schemeClr>
                </a:solidFill>
                <a:latin typeface="Arial" charset="0"/>
                <a:ea typeface="Arial" charset="0"/>
                <a:cs typeface="Arial" charset="0"/>
              </a:rPr>
              <a:t>We are required to report to you in writing, significant deficiencies in the company’s internal control environment that we have identified during the course of our audit. These matters are limited to those which we have concluded are of sufficient importance to be reported to you. Our audit cannot necessarily be expected to disclose all matters that may be of interest to you and, as a result, the matters reported may not be the only ones which exist. As part of our work, we considered internal controls relevant to the preparation of the financial statements such that we were able to design appropriate audit procedures. This work was not for the purpose of expressing an opinion on the effectiveness of internal control.</a:t>
            </a:r>
          </a:p>
          <a:p>
            <a:pPr marL="0" indent="0" defTabSz="913271">
              <a:lnSpc>
                <a:spcPct val="130000"/>
              </a:lnSpc>
              <a:spcBef>
                <a:spcPts val="0"/>
              </a:spcBef>
              <a:spcAft>
                <a:spcPts val="600"/>
              </a:spcAft>
              <a:buNone/>
              <a:defRPr/>
            </a:pPr>
            <a:r>
              <a:rPr lang="en-GB" sz="1800" dirty="0">
                <a:solidFill>
                  <a:schemeClr val="tx1">
                    <a:lumMod val="65000"/>
                    <a:lumOff val="35000"/>
                  </a:schemeClr>
                </a:solidFill>
                <a:latin typeface="Arial" charset="0"/>
                <a:ea typeface="Arial" charset="0"/>
                <a:cs typeface="Arial" charset="0"/>
              </a:rPr>
              <a:t>We have categorised the internal deficiencies noted via a colour-scale rating system. The key to which follows:</a:t>
            </a:r>
          </a:p>
        </p:txBody>
      </p:sp>
      <p:sp>
        <p:nvSpPr>
          <p:cNvPr id="116740" name="Title 1"/>
          <p:cNvSpPr txBox="1">
            <a:spLocks/>
          </p:cNvSpPr>
          <p:nvPr/>
        </p:nvSpPr>
        <p:spPr bwMode="auto">
          <a:xfrm>
            <a:off x="1914526" y="1177926"/>
            <a:ext cx="5992813"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28" tIns="45664" rIns="91328" bIns="45664"/>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90000"/>
              </a:lnSpc>
            </a:pPr>
            <a:r>
              <a:rPr lang="en-US" altLang="en-US" sz="4000">
                <a:solidFill>
                  <a:srgbClr val="00766B"/>
                </a:solidFill>
                <a:latin typeface="Arial" panose="020B0604020202020204" pitchFamily="34" charset="0"/>
              </a:rPr>
              <a:t>Our Findings</a:t>
            </a:r>
          </a:p>
        </p:txBody>
      </p:sp>
      <p:grpSp>
        <p:nvGrpSpPr>
          <p:cNvPr id="116741" name="Group 4"/>
          <p:cNvGrpSpPr>
            <a:grpSpLocks/>
          </p:cNvGrpSpPr>
          <p:nvPr/>
        </p:nvGrpSpPr>
        <p:grpSpPr bwMode="auto">
          <a:xfrm>
            <a:off x="6383339" y="2811463"/>
            <a:ext cx="401637" cy="423862"/>
            <a:chOff x="828000" y="3528000"/>
            <a:chExt cx="468000" cy="468000"/>
          </a:xfrm>
        </p:grpSpPr>
        <p:sp>
          <p:nvSpPr>
            <p:cNvPr id="8" name="Rounded Rectangle 7"/>
            <p:cNvSpPr/>
            <p:nvPr/>
          </p:nvSpPr>
          <p:spPr>
            <a:xfrm>
              <a:off x="828000" y="3528000"/>
              <a:ext cx="468000" cy="468000"/>
            </a:xfrm>
            <a:prstGeom prst="roundRect">
              <a:avLst/>
            </a:prstGeom>
            <a:ln>
              <a:solidFill>
                <a:schemeClr val="bg2">
                  <a:lumMod val="75000"/>
                </a:schemeClr>
              </a:solidFill>
            </a:ln>
          </p:spPr>
          <p:style>
            <a:lnRef idx="3">
              <a:schemeClr val="lt1"/>
            </a:lnRef>
            <a:fillRef idx="1">
              <a:schemeClr val="dk1"/>
            </a:fillRef>
            <a:effectRef idx="1">
              <a:schemeClr val="dk1"/>
            </a:effectRef>
            <a:fontRef idx="minor">
              <a:schemeClr val="lt1"/>
            </a:fontRef>
          </p:style>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sp>
          <p:nvSpPr>
            <p:cNvPr id="9" name="Oval 8"/>
            <p:cNvSpPr/>
            <p:nvPr/>
          </p:nvSpPr>
          <p:spPr>
            <a:xfrm>
              <a:off x="882000" y="3582000"/>
              <a:ext cx="360000" cy="360000"/>
            </a:xfrm>
            <a:prstGeom prst="ellipse">
              <a:avLst/>
            </a:prstGeom>
            <a:solidFill>
              <a:srgbClr val="FF0000"/>
            </a:solidFill>
            <a:ln w="6350">
              <a:solidFill>
                <a:schemeClr val="accent1"/>
              </a:solidFill>
            </a:ln>
            <a:effectLst>
              <a:glow>
                <a:srgbClr val="FF0000">
                  <a:alpha val="83000"/>
                </a:srgbClr>
              </a:glow>
              <a:softEdge rad="31750"/>
            </a:effectLst>
          </p:spPr>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grpSp>
      <p:grpSp>
        <p:nvGrpSpPr>
          <p:cNvPr id="116742" name="Group 9"/>
          <p:cNvGrpSpPr>
            <a:grpSpLocks/>
          </p:cNvGrpSpPr>
          <p:nvPr/>
        </p:nvGrpSpPr>
        <p:grpSpPr bwMode="auto">
          <a:xfrm>
            <a:off x="6383339" y="3451226"/>
            <a:ext cx="401637" cy="423863"/>
            <a:chOff x="828000" y="4176000"/>
            <a:chExt cx="468000" cy="468000"/>
          </a:xfrm>
        </p:grpSpPr>
        <p:sp>
          <p:nvSpPr>
            <p:cNvPr id="11" name="Rounded Rectangle 10"/>
            <p:cNvSpPr/>
            <p:nvPr/>
          </p:nvSpPr>
          <p:spPr>
            <a:xfrm>
              <a:off x="828000" y="4176000"/>
              <a:ext cx="468000" cy="468000"/>
            </a:xfrm>
            <a:prstGeom prst="roundRect">
              <a:avLst/>
            </a:prstGeom>
            <a:ln>
              <a:solidFill>
                <a:schemeClr val="bg2">
                  <a:lumMod val="75000"/>
                </a:schemeClr>
              </a:solidFill>
            </a:ln>
          </p:spPr>
          <p:style>
            <a:lnRef idx="3">
              <a:schemeClr val="lt1"/>
            </a:lnRef>
            <a:fillRef idx="1">
              <a:schemeClr val="dk1"/>
            </a:fillRef>
            <a:effectRef idx="1">
              <a:schemeClr val="dk1"/>
            </a:effectRef>
            <a:fontRef idx="minor">
              <a:schemeClr val="lt1"/>
            </a:fontRef>
          </p:style>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sp>
          <p:nvSpPr>
            <p:cNvPr id="12" name="Oval 11"/>
            <p:cNvSpPr/>
            <p:nvPr/>
          </p:nvSpPr>
          <p:spPr>
            <a:xfrm>
              <a:off x="882000" y="4230000"/>
              <a:ext cx="360000" cy="360000"/>
            </a:xfrm>
            <a:prstGeom prst="ellipse">
              <a:avLst/>
            </a:prstGeom>
            <a:solidFill>
              <a:srgbClr val="FFC000"/>
            </a:solidFill>
            <a:ln w="6350">
              <a:solidFill>
                <a:schemeClr val="accent1"/>
              </a:solidFill>
            </a:ln>
            <a:effectLst>
              <a:glow>
                <a:srgbClr val="FF0000">
                  <a:alpha val="83000"/>
                </a:srgbClr>
              </a:glow>
              <a:softEdge rad="31750"/>
            </a:effectLst>
          </p:spPr>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grpSp>
      <p:grpSp>
        <p:nvGrpSpPr>
          <p:cNvPr id="116743" name="Group 12"/>
          <p:cNvGrpSpPr>
            <a:grpSpLocks/>
          </p:cNvGrpSpPr>
          <p:nvPr/>
        </p:nvGrpSpPr>
        <p:grpSpPr bwMode="auto">
          <a:xfrm>
            <a:off x="6383339" y="4087813"/>
            <a:ext cx="401637" cy="423862"/>
            <a:chOff x="828000" y="4824000"/>
            <a:chExt cx="468000" cy="468000"/>
          </a:xfrm>
        </p:grpSpPr>
        <p:sp>
          <p:nvSpPr>
            <p:cNvPr id="14" name="Rounded Rectangle 13"/>
            <p:cNvSpPr/>
            <p:nvPr/>
          </p:nvSpPr>
          <p:spPr>
            <a:xfrm>
              <a:off x="828000" y="4824000"/>
              <a:ext cx="468000" cy="468000"/>
            </a:xfrm>
            <a:prstGeom prst="roundRect">
              <a:avLst/>
            </a:prstGeom>
            <a:ln>
              <a:solidFill>
                <a:schemeClr val="bg2">
                  <a:lumMod val="75000"/>
                </a:schemeClr>
              </a:solidFill>
            </a:ln>
          </p:spPr>
          <p:style>
            <a:lnRef idx="3">
              <a:schemeClr val="lt1"/>
            </a:lnRef>
            <a:fillRef idx="1">
              <a:schemeClr val="dk1"/>
            </a:fillRef>
            <a:effectRef idx="1">
              <a:schemeClr val="dk1"/>
            </a:effectRef>
            <a:fontRef idx="minor">
              <a:schemeClr val="lt1"/>
            </a:fontRef>
          </p:style>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sp>
          <p:nvSpPr>
            <p:cNvPr id="15" name="Oval 14"/>
            <p:cNvSpPr/>
            <p:nvPr/>
          </p:nvSpPr>
          <p:spPr>
            <a:xfrm>
              <a:off x="882000" y="4878000"/>
              <a:ext cx="360000" cy="360000"/>
            </a:xfrm>
            <a:prstGeom prst="ellipse">
              <a:avLst/>
            </a:prstGeom>
            <a:solidFill>
              <a:srgbClr val="0070C0"/>
            </a:solidFill>
            <a:ln w="6350">
              <a:solidFill>
                <a:schemeClr val="accent1"/>
              </a:solidFill>
            </a:ln>
            <a:effectLst>
              <a:glow>
                <a:srgbClr val="FF0000">
                  <a:alpha val="83000"/>
                </a:srgbClr>
              </a:glow>
              <a:softEdge rad="31750"/>
            </a:effectLst>
          </p:spPr>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grpSp>
      <p:grpSp>
        <p:nvGrpSpPr>
          <p:cNvPr id="116744" name="Group 15"/>
          <p:cNvGrpSpPr>
            <a:grpSpLocks/>
          </p:cNvGrpSpPr>
          <p:nvPr/>
        </p:nvGrpSpPr>
        <p:grpSpPr bwMode="auto">
          <a:xfrm>
            <a:off x="6383339" y="4678363"/>
            <a:ext cx="401637" cy="425450"/>
            <a:chOff x="828000" y="5472000"/>
            <a:chExt cx="468000" cy="468000"/>
          </a:xfrm>
        </p:grpSpPr>
        <p:sp>
          <p:nvSpPr>
            <p:cNvPr id="17" name="Rounded Rectangle 16"/>
            <p:cNvSpPr/>
            <p:nvPr/>
          </p:nvSpPr>
          <p:spPr>
            <a:xfrm>
              <a:off x="828000" y="5472000"/>
              <a:ext cx="468000" cy="468000"/>
            </a:xfrm>
            <a:prstGeom prst="roundRect">
              <a:avLst/>
            </a:prstGeom>
            <a:ln>
              <a:solidFill>
                <a:schemeClr val="bg2">
                  <a:lumMod val="75000"/>
                </a:schemeClr>
              </a:solidFill>
            </a:ln>
          </p:spPr>
          <p:style>
            <a:lnRef idx="3">
              <a:schemeClr val="lt1"/>
            </a:lnRef>
            <a:fillRef idx="1">
              <a:schemeClr val="dk1"/>
            </a:fillRef>
            <a:effectRef idx="1">
              <a:schemeClr val="dk1"/>
            </a:effectRef>
            <a:fontRef idx="minor">
              <a:schemeClr val="lt1"/>
            </a:fontRef>
          </p:style>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sp>
          <p:nvSpPr>
            <p:cNvPr id="18" name="Oval 17"/>
            <p:cNvSpPr/>
            <p:nvPr/>
          </p:nvSpPr>
          <p:spPr>
            <a:xfrm>
              <a:off x="882000" y="5526000"/>
              <a:ext cx="360000" cy="360000"/>
            </a:xfrm>
            <a:prstGeom prst="ellipse">
              <a:avLst/>
            </a:prstGeom>
            <a:solidFill>
              <a:srgbClr val="00B050"/>
            </a:solidFill>
            <a:ln w="6350">
              <a:solidFill>
                <a:schemeClr val="accent1"/>
              </a:solidFill>
            </a:ln>
            <a:effectLst>
              <a:glow>
                <a:srgbClr val="FF0000">
                  <a:alpha val="83000"/>
                </a:srgbClr>
              </a:glow>
              <a:softEdge rad="31750"/>
            </a:effectLst>
          </p:spPr>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grpSp>
      <p:sp>
        <p:nvSpPr>
          <p:cNvPr id="116745"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06365C85-A27C-4A9A-9764-48D89E4BEFAA}" type="slidenum">
              <a:rPr lang="en-GB" altLang="en-US" smtClean="0"/>
              <a:pPr/>
              <a:t>1</a:t>
            </a:fld>
            <a:endParaRPr lang="en-GB" altLang="en-US" smtClean="0"/>
          </a:p>
        </p:txBody>
      </p:sp>
    </p:spTree>
    <p:extLst>
      <p:ext uri="{BB962C8B-B14F-4D97-AF65-F5344CB8AC3E}">
        <p14:creationId xmlns:p14="http://schemas.microsoft.com/office/powerpoint/2010/main" val="4040210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1"/>
          <p:cNvSpPr txBox="1">
            <a:spLocks/>
          </p:cNvSpPr>
          <p:nvPr/>
        </p:nvSpPr>
        <p:spPr bwMode="auto">
          <a:xfrm>
            <a:off x="1914526" y="682626"/>
            <a:ext cx="8296275"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28" tIns="45664" rIns="91328" bIns="45664"/>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90000"/>
              </a:lnSpc>
            </a:pPr>
            <a:r>
              <a:rPr lang="en-GB" altLang="en-US" sz="4000" dirty="0">
                <a:solidFill>
                  <a:srgbClr val="00766B"/>
                </a:solidFill>
                <a:latin typeface="Arial" panose="020B0604020202020204" pitchFamily="34" charset="0"/>
              </a:rPr>
              <a:t>Points Raised Previously</a:t>
            </a:r>
            <a:endParaRPr lang="en-US" altLang="en-US" sz="4000" dirty="0">
              <a:solidFill>
                <a:srgbClr val="00766B"/>
              </a:solidFill>
              <a:latin typeface="Arial" panose="020B0604020202020204" pitchFamily="34" charset="0"/>
            </a:endParaRPr>
          </a:p>
          <a:p>
            <a:pPr>
              <a:lnSpc>
                <a:spcPct val="90000"/>
              </a:lnSpc>
            </a:pPr>
            <a:endParaRPr lang="en-US" altLang="en-US" sz="4000" dirty="0">
              <a:solidFill>
                <a:srgbClr val="00766B"/>
              </a:solidFill>
              <a:latin typeface="Arial" panose="020B0604020202020204" pitchFamily="34" charset="0"/>
            </a:endParaRPr>
          </a:p>
        </p:txBody>
      </p:sp>
      <p:graphicFrame>
        <p:nvGraphicFramePr>
          <p:cNvPr id="4" name="Table 3"/>
          <p:cNvGraphicFramePr>
            <a:graphicFrameLocks noGrp="1"/>
          </p:cNvGraphicFramePr>
          <p:nvPr/>
        </p:nvGraphicFramePr>
        <p:xfrm>
          <a:off x="2003425" y="1300164"/>
          <a:ext cx="8207376" cy="3998913"/>
        </p:xfrm>
        <a:graphic>
          <a:graphicData uri="http://schemas.openxmlformats.org/drawingml/2006/table">
            <a:tbl>
              <a:tblPr firstRow="1" bandRow="1">
                <a:tableStyleId>{073A0DAA-6AF3-43AB-8588-CEC1D06C72B9}</a:tableStyleId>
              </a:tblPr>
              <a:tblGrid>
                <a:gridCol w="2082038">
                  <a:extLst>
                    <a:ext uri="{9D8B030D-6E8A-4147-A177-3AD203B41FA5}">
                      <a16:colId xmlns:a16="http://schemas.microsoft.com/office/drawing/2014/main" val="20000"/>
                    </a:ext>
                  </a:extLst>
                </a:gridCol>
                <a:gridCol w="738177">
                  <a:extLst>
                    <a:ext uri="{9D8B030D-6E8A-4147-A177-3AD203B41FA5}">
                      <a16:colId xmlns:a16="http://schemas.microsoft.com/office/drawing/2014/main" val="20001"/>
                    </a:ext>
                  </a:extLst>
                </a:gridCol>
                <a:gridCol w="2054785">
                  <a:extLst>
                    <a:ext uri="{9D8B030D-6E8A-4147-A177-3AD203B41FA5}">
                      <a16:colId xmlns:a16="http://schemas.microsoft.com/office/drawing/2014/main" val="20002"/>
                    </a:ext>
                  </a:extLst>
                </a:gridCol>
                <a:gridCol w="1743959">
                  <a:extLst>
                    <a:ext uri="{9D8B030D-6E8A-4147-A177-3AD203B41FA5}">
                      <a16:colId xmlns:a16="http://schemas.microsoft.com/office/drawing/2014/main" val="20003"/>
                    </a:ext>
                  </a:extLst>
                </a:gridCol>
                <a:gridCol w="1588417">
                  <a:extLst>
                    <a:ext uri="{9D8B030D-6E8A-4147-A177-3AD203B41FA5}">
                      <a16:colId xmlns:a16="http://schemas.microsoft.com/office/drawing/2014/main" val="20004"/>
                    </a:ext>
                  </a:extLst>
                </a:gridCol>
              </a:tblGrid>
              <a:tr h="518196">
                <a:tc>
                  <a:txBody>
                    <a:bodyPr/>
                    <a:lstStyle/>
                    <a:p>
                      <a:pPr marL="0" marR="0" lvl="0" indent="0" algn="l" defTabSz="913271"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srgbClr val="FFFFFF"/>
                          </a:solidFill>
                          <a:effectLst/>
                          <a:uLnTx/>
                          <a:uFillTx/>
                          <a:latin typeface="Arial" panose="020B0604020202020204" pitchFamily="34" charset="0"/>
                          <a:ea typeface="+mn-ea"/>
                          <a:cs typeface="Arial" panose="020B0604020202020204" pitchFamily="34" charset="0"/>
                        </a:rPr>
                        <a:t>Findings</a:t>
                      </a:r>
                    </a:p>
                    <a:p>
                      <a:endParaRPr lang="en-US" sz="1400" b="0" dirty="0">
                        <a:solidFill>
                          <a:schemeClr val="bg1"/>
                        </a:solidFill>
                        <a:latin typeface="Arial" panose="020B0604020202020204" pitchFamily="34" charset="0"/>
                        <a:ea typeface="Arial" charset="0"/>
                        <a:cs typeface="Arial" panose="020B0604020202020204" pitchFamily="34" charset="0"/>
                      </a:endParaRPr>
                    </a:p>
                  </a:txBody>
                  <a:tcPr marL="91450" marR="91450" marT="45729" marB="45729">
                    <a:solidFill>
                      <a:srgbClr val="2DB198"/>
                    </a:solidFill>
                  </a:tcPr>
                </a:tc>
                <a:tc>
                  <a:txBody>
                    <a:bodyPr/>
                    <a:lstStyle/>
                    <a:p>
                      <a:r>
                        <a:rPr lang="en-US" sz="1400" b="0" dirty="0" smtClean="0">
                          <a:solidFill>
                            <a:schemeClr val="bg1"/>
                          </a:solidFill>
                          <a:latin typeface="Arial" panose="020B0604020202020204" pitchFamily="34" charset="0"/>
                          <a:ea typeface="Arial" charset="0"/>
                          <a:cs typeface="Arial" panose="020B0604020202020204" pitchFamily="34" charset="0"/>
                        </a:rPr>
                        <a:t>Priority</a:t>
                      </a:r>
                      <a:endParaRPr lang="en-US" sz="1400" b="0" dirty="0">
                        <a:solidFill>
                          <a:schemeClr val="bg1"/>
                        </a:solidFill>
                        <a:latin typeface="Arial" panose="020B0604020202020204" pitchFamily="34" charset="0"/>
                        <a:ea typeface="Arial" charset="0"/>
                        <a:cs typeface="Arial" panose="020B0604020202020204" pitchFamily="34" charset="0"/>
                      </a:endParaRPr>
                    </a:p>
                  </a:txBody>
                  <a:tcPr marL="91450" marR="91450" marT="45729" marB="45729">
                    <a:solidFill>
                      <a:srgbClr val="2DB198"/>
                    </a:solidFill>
                  </a:tcPr>
                </a:tc>
                <a:tc>
                  <a:txBody>
                    <a:bodyPr/>
                    <a:lstStyle/>
                    <a:p>
                      <a:r>
                        <a:rPr lang="en-GB" sz="1400" b="0" dirty="0" smtClean="0">
                          <a:latin typeface="Arial" panose="020B0604020202020204" pitchFamily="34" charset="0"/>
                          <a:cs typeface="Arial" panose="020B0604020202020204" pitchFamily="34" charset="0"/>
                        </a:rPr>
                        <a:t>Implication</a:t>
                      </a:r>
                      <a:endParaRPr lang="en-GB" sz="1400" b="0" dirty="0">
                        <a:latin typeface="Arial" panose="020B0604020202020204" pitchFamily="34" charset="0"/>
                        <a:cs typeface="Arial" panose="020B0604020202020204" pitchFamily="34" charset="0"/>
                      </a:endParaRPr>
                    </a:p>
                  </a:txBody>
                  <a:tcPr marL="78200" marR="78200" marT="41476" marB="41476">
                    <a:solidFill>
                      <a:srgbClr val="2DB198"/>
                    </a:solidFill>
                  </a:tcPr>
                </a:tc>
                <a:tc>
                  <a:txBody>
                    <a:bodyPr/>
                    <a:lstStyle/>
                    <a:p>
                      <a:r>
                        <a:rPr lang="en-GB" sz="1400" b="0" dirty="0" smtClean="0">
                          <a:latin typeface="Arial" panose="020B0604020202020204" pitchFamily="34" charset="0"/>
                          <a:cs typeface="Arial" panose="020B0604020202020204" pitchFamily="34" charset="0"/>
                        </a:rPr>
                        <a:t>Recommendation</a:t>
                      </a:r>
                      <a:endParaRPr lang="en-GB" sz="1400" b="0" dirty="0">
                        <a:latin typeface="Arial" panose="020B0604020202020204" pitchFamily="34" charset="0"/>
                        <a:cs typeface="Arial" panose="020B0604020202020204" pitchFamily="34" charset="0"/>
                      </a:endParaRPr>
                    </a:p>
                  </a:txBody>
                  <a:tcPr marL="78200" marR="78200" marT="41476" marB="41476">
                    <a:solidFill>
                      <a:srgbClr val="2DB198"/>
                    </a:solidFill>
                  </a:tcPr>
                </a:tc>
                <a:tc>
                  <a:txBody>
                    <a:bodyPr/>
                    <a:lstStyle/>
                    <a:p>
                      <a:r>
                        <a:rPr lang="en-GB" sz="1400" b="0" dirty="0" smtClean="0">
                          <a:latin typeface="Arial" panose="020B0604020202020204" pitchFamily="34" charset="0"/>
                          <a:cs typeface="Arial" panose="020B0604020202020204" pitchFamily="34" charset="0"/>
                        </a:rPr>
                        <a:t>Client comments</a:t>
                      </a:r>
                      <a:endParaRPr lang="en-GB" sz="1400" b="0" dirty="0">
                        <a:latin typeface="Arial" panose="020B0604020202020204" pitchFamily="34" charset="0"/>
                        <a:cs typeface="Arial" panose="020B0604020202020204" pitchFamily="34" charset="0"/>
                      </a:endParaRPr>
                    </a:p>
                  </a:txBody>
                  <a:tcPr marL="78200" marR="78200" marT="41476" marB="41476">
                    <a:solidFill>
                      <a:srgbClr val="2DB198"/>
                    </a:solidFill>
                  </a:tcPr>
                </a:tc>
                <a:extLst>
                  <a:ext uri="{0D108BD9-81ED-4DB2-BD59-A6C34878D82A}">
                    <a16:rowId xmlns:a16="http://schemas.microsoft.com/office/drawing/2014/main" val="10000"/>
                  </a:ext>
                </a:extLst>
              </a:tr>
              <a:tr h="1118424">
                <a:tc>
                  <a:txBody>
                    <a:bodyPr/>
                    <a:lstStyle/>
                    <a:p>
                      <a:r>
                        <a:rPr lang="en-GB" sz="1000" dirty="0" smtClean="0">
                          <a:solidFill>
                            <a:schemeClr val="tx1">
                              <a:lumMod val="65000"/>
                              <a:lumOff val="35000"/>
                            </a:schemeClr>
                          </a:solidFill>
                          <a:latin typeface="Arial" charset="0"/>
                          <a:ea typeface="Arial" charset="0"/>
                          <a:cs typeface="Arial" charset="0"/>
                        </a:rPr>
                        <a:t>During</a:t>
                      </a:r>
                      <a:r>
                        <a:rPr lang="en-GB" sz="1000" baseline="0" dirty="0" smtClean="0">
                          <a:solidFill>
                            <a:schemeClr val="tx1">
                              <a:lumMod val="65000"/>
                              <a:lumOff val="35000"/>
                            </a:schemeClr>
                          </a:solidFill>
                          <a:latin typeface="Arial" charset="0"/>
                          <a:ea typeface="Arial" charset="0"/>
                          <a:cs typeface="Arial" charset="0"/>
                        </a:rPr>
                        <a:t> our audit work we noted that members that have not paid their memberships for 6 weeks past it’s due date are not having their memberships cancelled as the Articles state.</a:t>
                      </a:r>
                      <a:endParaRPr lang="en-GB" sz="1000" dirty="0" smtClean="0">
                        <a:solidFill>
                          <a:schemeClr val="tx1">
                            <a:lumMod val="65000"/>
                            <a:lumOff val="35000"/>
                          </a:schemeClr>
                        </a:solidFill>
                        <a:latin typeface="Arial" charset="0"/>
                        <a:ea typeface="Arial" charset="0"/>
                        <a:cs typeface="Arial" charset="0"/>
                      </a:endParaRPr>
                    </a:p>
                  </a:txBody>
                  <a:tcPr marT="45726" marB="45726">
                    <a:solidFill>
                      <a:schemeClr val="bg1">
                        <a:lumMod val="95000"/>
                      </a:schemeClr>
                    </a:solidFill>
                  </a:tcPr>
                </a:tc>
                <a:tc>
                  <a:txBody>
                    <a:bodyPr/>
                    <a:lstStyle/>
                    <a:p>
                      <a:endParaRPr lang="en-US" sz="1000" dirty="0">
                        <a:solidFill>
                          <a:schemeClr val="tx1">
                            <a:lumMod val="65000"/>
                            <a:lumOff val="35000"/>
                          </a:schemeClr>
                        </a:solidFill>
                        <a:latin typeface="Arial" charset="0"/>
                        <a:ea typeface="Arial" charset="0"/>
                        <a:cs typeface="Arial" charset="0"/>
                      </a:endParaRPr>
                    </a:p>
                  </a:txBody>
                  <a:tcPr marT="45726" marB="45726">
                    <a:solidFill>
                      <a:schemeClr val="bg1">
                        <a:lumMod val="95000"/>
                      </a:schemeClr>
                    </a:solidFill>
                  </a:tcPr>
                </a:tc>
                <a:tc>
                  <a:txBody>
                    <a:bodyPr/>
                    <a:lstStyle/>
                    <a:p>
                      <a:pPr>
                        <a:lnSpc>
                          <a:spcPct val="110000"/>
                        </a:lnSpc>
                        <a:spcAft>
                          <a:spcPts val="600"/>
                        </a:spcAft>
                      </a:pPr>
                      <a:r>
                        <a:rPr lang="en-US" sz="1000" dirty="0" smtClean="0">
                          <a:solidFill>
                            <a:schemeClr val="tx1">
                              <a:lumMod val="65000"/>
                              <a:lumOff val="35000"/>
                            </a:schemeClr>
                          </a:solidFill>
                          <a:latin typeface="Arial" charset="0"/>
                          <a:ea typeface="Arial" charset="0"/>
                          <a:cs typeface="Arial" charset="0"/>
                        </a:rPr>
                        <a:t>The Company</a:t>
                      </a:r>
                      <a:r>
                        <a:rPr lang="en-US" sz="1000" baseline="0" dirty="0" smtClean="0">
                          <a:solidFill>
                            <a:schemeClr val="tx1">
                              <a:lumMod val="65000"/>
                              <a:lumOff val="35000"/>
                            </a:schemeClr>
                          </a:solidFill>
                          <a:latin typeface="Arial" charset="0"/>
                          <a:ea typeface="Arial" charset="0"/>
                          <a:cs typeface="Arial" charset="0"/>
                        </a:rPr>
                        <a:t> is in breach of its Articles of Association.</a:t>
                      </a:r>
                      <a:endParaRPr lang="en-US" sz="1000" dirty="0">
                        <a:solidFill>
                          <a:schemeClr val="tx1">
                            <a:lumMod val="65000"/>
                            <a:lumOff val="35000"/>
                          </a:schemeClr>
                        </a:solidFill>
                        <a:latin typeface="Arial" charset="0"/>
                        <a:ea typeface="Arial" charset="0"/>
                        <a:cs typeface="Arial" charset="0"/>
                      </a:endParaRPr>
                    </a:p>
                  </a:txBody>
                  <a:tcPr marT="45726" marB="45726">
                    <a:solidFill>
                      <a:schemeClr val="bg1">
                        <a:lumMod val="95000"/>
                      </a:schemeClr>
                    </a:solidFill>
                  </a:tcPr>
                </a:tc>
                <a:tc>
                  <a:txBody>
                    <a:bodyPr/>
                    <a:lstStyle/>
                    <a:p>
                      <a:pPr>
                        <a:lnSpc>
                          <a:spcPct val="110000"/>
                        </a:lnSpc>
                        <a:spcAft>
                          <a:spcPts val="600"/>
                        </a:spcAft>
                      </a:pPr>
                      <a:r>
                        <a:rPr lang="en-US" sz="1000" dirty="0" smtClean="0">
                          <a:solidFill>
                            <a:schemeClr val="tx1">
                              <a:lumMod val="65000"/>
                              <a:lumOff val="35000"/>
                            </a:schemeClr>
                          </a:solidFill>
                          <a:latin typeface="Arial" charset="0"/>
                          <a:ea typeface="Arial" charset="0"/>
                          <a:cs typeface="Arial" charset="0"/>
                        </a:rPr>
                        <a:t>We recommend that the Articles are amended</a:t>
                      </a:r>
                      <a:r>
                        <a:rPr lang="en-US" sz="1000" baseline="0" dirty="0" smtClean="0">
                          <a:solidFill>
                            <a:schemeClr val="tx1">
                              <a:lumMod val="65000"/>
                              <a:lumOff val="35000"/>
                            </a:schemeClr>
                          </a:solidFill>
                          <a:latin typeface="Arial" charset="0"/>
                          <a:ea typeface="Arial" charset="0"/>
                          <a:cs typeface="Arial" charset="0"/>
                        </a:rPr>
                        <a:t> to remove this clause.</a:t>
                      </a:r>
                      <a:endParaRPr lang="en-US" sz="1000" dirty="0">
                        <a:solidFill>
                          <a:schemeClr val="tx1">
                            <a:lumMod val="65000"/>
                            <a:lumOff val="35000"/>
                          </a:schemeClr>
                        </a:solidFill>
                        <a:latin typeface="Arial" charset="0"/>
                        <a:ea typeface="Arial" charset="0"/>
                        <a:cs typeface="Arial" charset="0"/>
                      </a:endParaRPr>
                    </a:p>
                  </a:txBody>
                  <a:tcPr marT="45726" marB="45726">
                    <a:solidFill>
                      <a:schemeClr val="bg1">
                        <a:lumMod val="95000"/>
                      </a:schemeClr>
                    </a:solidFill>
                  </a:tcPr>
                </a:tc>
                <a:tc>
                  <a:txBody>
                    <a:bodyPr/>
                    <a:lstStyle/>
                    <a:p>
                      <a:pPr marL="0" algn="l" defTabSz="913271" rtl="0" eaLnBrk="1" latinLnBrk="0" hangingPunct="1">
                        <a:lnSpc>
                          <a:spcPct val="110000"/>
                        </a:lnSpc>
                        <a:spcAft>
                          <a:spcPts val="600"/>
                        </a:spcAft>
                      </a:pPr>
                      <a:endParaRPr lang="en-US" sz="1000" kern="1200" baseline="0" dirty="0">
                        <a:solidFill>
                          <a:schemeClr val="tx1">
                            <a:lumMod val="65000"/>
                            <a:lumOff val="35000"/>
                          </a:schemeClr>
                        </a:solidFill>
                        <a:latin typeface="Arial" charset="0"/>
                        <a:ea typeface="Arial" charset="0"/>
                        <a:cs typeface="Arial" charset="0"/>
                      </a:endParaRPr>
                    </a:p>
                  </a:txBody>
                  <a:tcPr marL="91450" marR="91450" marT="45729" marB="45729">
                    <a:solidFill>
                      <a:schemeClr val="bg1">
                        <a:lumMod val="95000"/>
                      </a:schemeClr>
                    </a:solidFill>
                  </a:tcPr>
                </a:tc>
                <a:extLst>
                  <a:ext uri="{0D108BD9-81ED-4DB2-BD59-A6C34878D82A}">
                    <a16:rowId xmlns:a16="http://schemas.microsoft.com/office/drawing/2014/main" val="1559530152"/>
                  </a:ext>
                </a:extLst>
              </a:tr>
              <a:tr h="1097312">
                <a:tc>
                  <a:txBody>
                    <a:bodyPr/>
                    <a:lstStyle/>
                    <a:p>
                      <a:r>
                        <a:rPr lang="en-GB" sz="1000" dirty="0" smtClean="0">
                          <a:solidFill>
                            <a:schemeClr val="tx1">
                              <a:lumMod val="65000"/>
                              <a:lumOff val="35000"/>
                            </a:schemeClr>
                          </a:solidFill>
                          <a:latin typeface="Arial" charset="0"/>
                          <a:ea typeface="Arial" charset="0"/>
                          <a:cs typeface="Arial" charset="0"/>
                        </a:rPr>
                        <a:t>No budgets or forecasts are prepared.</a:t>
                      </a:r>
                    </a:p>
                  </a:txBody>
                  <a:tcPr marT="45726" marB="45726">
                    <a:solidFill>
                      <a:schemeClr val="bg1">
                        <a:lumMod val="95000"/>
                      </a:schemeClr>
                    </a:solidFill>
                  </a:tcPr>
                </a:tc>
                <a:tc>
                  <a:txBody>
                    <a:bodyPr/>
                    <a:lstStyle/>
                    <a:p>
                      <a:endParaRPr lang="en-US" sz="1000" dirty="0">
                        <a:solidFill>
                          <a:schemeClr val="tx1">
                            <a:lumMod val="65000"/>
                            <a:lumOff val="35000"/>
                          </a:schemeClr>
                        </a:solidFill>
                        <a:latin typeface="Arial" charset="0"/>
                        <a:ea typeface="Arial" charset="0"/>
                        <a:cs typeface="Arial" charset="0"/>
                      </a:endParaRPr>
                    </a:p>
                  </a:txBody>
                  <a:tcPr marT="45726" marB="45726">
                    <a:solidFill>
                      <a:schemeClr val="bg1">
                        <a:lumMod val="95000"/>
                      </a:schemeClr>
                    </a:solidFill>
                  </a:tcPr>
                </a:tc>
                <a:tc>
                  <a:txBody>
                    <a:bodyPr/>
                    <a:lstStyle/>
                    <a:p>
                      <a:pPr>
                        <a:lnSpc>
                          <a:spcPct val="110000"/>
                        </a:lnSpc>
                        <a:spcAft>
                          <a:spcPts val="600"/>
                        </a:spcAft>
                      </a:pPr>
                      <a:r>
                        <a:rPr lang="en-US" sz="1000" dirty="0" smtClean="0">
                          <a:solidFill>
                            <a:schemeClr val="tx1">
                              <a:lumMod val="65000"/>
                              <a:lumOff val="35000"/>
                            </a:schemeClr>
                          </a:solidFill>
                          <a:latin typeface="Arial" charset="0"/>
                          <a:ea typeface="Arial" charset="0"/>
                          <a:cs typeface="Arial" charset="0"/>
                        </a:rPr>
                        <a:t>There</a:t>
                      </a:r>
                      <a:r>
                        <a:rPr lang="en-US" sz="1000" baseline="0" dirty="0" smtClean="0">
                          <a:solidFill>
                            <a:schemeClr val="tx1">
                              <a:lumMod val="65000"/>
                              <a:lumOff val="35000"/>
                            </a:schemeClr>
                          </a:solidFill>
                          <a:latin typeface="Arial" charset="0"/>
                          <a:ea typeface="Arial" charset="0"/>
                          <a:cs typeface="Arial" charset="0"/>
                        </a:rPr>
                        <a:t> is no formal assessment of the Company’s ability to continue its activities for the foreseeable future.</a:t>
                      </a:r>
                      <a:endParaRPr lang="en-US" sz="1000" dirty="0">
                        <a:solidFill>
                          <a:schemeClr val="tx1">
                            <a:lumMod val="65000"/>
                            <a:lumOff val="35000"/>
                          </a:schemeClr>
                        </a:solidFill>
                        <a:latin typeface="Arial" charset="0"/>
                        <a:ea typeface="Arial" charset="0"/>
                        <a:cs typeface="Arial" charset="0"/>
                      </a:endParaRPr>
                    </a:p>
                  </a:txBody>
                  <a:tcPr marT="45726" marB="45726">
                    <a:solidFill>
                      <a:schemeClr val="bg1">
                        <a:lumMod val="95000"/>
                      </a:schemeClr>
                    </a:solidFill>
                  </a:tcPr>
                </a:tc>
                <a:tc>
                  <a:txBody>
                    <a:bodyPr/>
                    <a:lstStyle/>
                    <a:p>
                      <a:pPr>
                        <a:lnSpc>
                          <a:spcPct val="110000"/>
                        </a:lnSpc>
                        <a:spcAft>
                          <a:spcPts val="600"/>
                        </a:spcAft>
                      </a:pPr>
                      <a:r>
                        <a:rPr lang="en-US" sz="1000" dirty="0" smtClean="0">
                          <a:solidFill>
                            <a:schemeClr val="tx1">
                              <a:lumMod val="65000"/>
                              <a:lumOff val="35000"/>
                            </a:schemeClr>
                          </a:solidFill>
                          <a:latin typeface="Arial" charset="0"/>
                          <a:ea typeface="Arial" charset="0"/>
                          <a:cs typeface="Arial" charset="0"/>
                        </a:rPr>
                        <a:t>We recommend that the Treasurer</a:t>
                      </a:r>
                      <a:r>
                        <a:rPr lang="en-US" sz="1000" baseline="0" dirty="0" smtClean="0">
                          <a:solidFill>
                            <a:schemeClr val="tx1">
                              <a:lumMod val="65000"/>
                              <a:lumOff val="35000"/>
                            </a:schemeClr>
                          </a:solidFill>
                          <a:latin typeface="Arial" charset="0"/>
                          <a:ea typeface="Arial" charset="0"/>
                          <a:cs typeface="Arial" charset="0"/>
                        </a:rPr>
                        <a:t> prepares budgets/forecasts for at least 1 year from the year end.</a:t>
                      </a:r>
                      <a:endParaRPr lang="en-US" sz="1000" dirty="0">
                        <a:solidFill>
                          <a:schemeClr val="tx1">
                            <a:lumMod val="65000"/>
                            <a:lumOff val="35000"/>
                          </a:schemeClr>
                        </a:solidFill>
                        <a:latin typeface="Arial" charset="0"/>
                        <a:ea typeface="Arial" charset="0"/>
                        <a:cs typeface="Arial" charset="0"/>
                      </a:endParaRPr>
                    </a:p>
                  </a:txBody>
                  <a:tcPr marT="45726" marB="45726">
                    <a:solidFill>
                      <a:schemeClr val="bg1">
                        <a:lumMod val="95000"/>
                      </a:schemeClr>
                    </a:solidFill>
                  </a:tcPr>
                </a:tc>
                <a:tc>
                  <a:txBody>
                    <a:bodyPr/>
                    <a:lstStyle/>
                    <a:p>
                      <a:pPr marL="0" algn="l" defTabSz="913271" rtl="0" eaLnBrk="1" latinLnBrk="0" hangingPunct="1">
                        <a:lnSpc>
                          <a:spcPct val="110000"/>
                        </a:lnSpc>
                        <a:spcAft>
                          <a:spcPts val="600"/>
                        </a:spcAft>
                      </a:pPr>
                      <a:r>
                        <a:rPr lang="en-US" sz="1000" kern="1200" baseline="0" dirty="0" smtClean="0">
                          <a:solidFill>
                            <a:schemeClr val="tx1">
                              <a:lumMod val="65000"/>
                              <a:lumOff val="35000"/>
                            </a:schemeClr>
                          </a:solidFill>
                          <a:latin typeface="Arial" charset="0"/>
                          <a:ea typeface="Arial" charset="0"/>
                          <a:cs typeface="Arial" charset="0"/>
                        </a:rPr>
                        <a:t>As a result of COVID-19, forecasts have been prepared.</a:t>
                      </a:r>
                      <a:endParaRPr lang="en-US" sz="1000" kern="1200" baseline="0" dirty="0">
                        <a:solidFill>
                          <a:schemeClr val="tx1">
                            <a:lumMod val="65000"/>
                            <a:lumOff val="35000"/>
                          </a:schemeClr>
                        </a:solidFill>
                        <a:latin typeface="Arial" charset="0"/>
                        <a:ea typeface="Arial" charset="0"/>
                        <a:cs typeface="Arial" charset="0"/>
                      </a:endParaRPr>
                    </a:p>
                  </a:txBody>
                  <a:tcPr marL="91450" marR="91450" marT="45729" marB="45729">
                    <a:solidFill>
                      <a:schemeClr val="bg1">
                        <a:lumMod val="95000"/>
                      </a:schemeClr>
                    </a:solidFill>
                  </a:tcPr>
                </a:tc>
                <a:extLst>
                  <a:ext uri="{0D108BD9-81ED-4DB2-BD59-A6C34878D82A}">
                    <a16:rowId xmlns:a16="http://schemas.microsoft.com/office/drawing/2014/main" val="3776628797"/>
                  </a:ext>
                </a:extLst>
              </a:tr>
              <a:tr h="1264981">
                <a:tc>
                  <a:txBody>
                    <a:bodyPr/>
                    <a:lstStyle/>
                    <a:p>
                      <a:r>
                        <a:rPr lang="en-GB" sz="1000" dirty="0" smtClean="0">
                          <a:solidFill>
                            <a:schemeClr val="tx1">
                              <a:lumMod val="65000"/>
                              <a:lumOff val="35000"/>
                            </a:schemeClr>
                          </a:solidFill>
                          <a:latin typeface="Arial" charset="0"/>
                          <a:ea typeface="Arial" charset="0"/>
                          <a:cs typeface="Arial" charset="0"/>
                        </a:rPr>
                        <a:t>When course income is posted onto Xero, it</a:t>
                      </a:r>
                      <a:r>
                        <a:rPr lang="en-GB" sz="1000" baseline="0" dirty="0" smtClean="0">
                          <a:solidFill>
                            <a:schemeClr val="tx1">
                              <a:lumMod val="65000"/>
                              <a:lumOff val="35000"/>
                            </a:schemeClr>
                          </a:solidFill>
                          <a:latin typeface="Arial" charset="0"/>
                          <a:ea typeface="Arial" charset="0"/>
                          <a:cs typeface="Arial" charset="0"/>
                        </a:rPr>
                        <a:t> is often not possible to identify which course the income relates to.</a:t>
                      </a:r>
                      <a:endParaRPr lang="en-GB" sz="1000" dirty="0" smtClean="0">
                        <a:solidFill>
                          <a:schemeClr val="tx1">
                            <a:lumMod val="65000"/>
                            <a:lumOff val="35000"/>
                          </a:schemeClr>
                        </a:solidFill>
                        <a:latin typeface="Arial" charset="0"/>
                        <a:ea typeface="Arial" charset="0"/>
                        <a:cs typeface="Arial" charset="0"/>
                      </a:endParaRPr>
                    </a:p>
                  </a:txBody>
                  <a:tcPr marT="45726" marB="45726">
                    <a:solidFill>
                      <a:schemeClr val="bg1">
                        <a:lumMod val="95000"/>
                      </a:schemeClr>
                    </a:solidFill>
                  </a:tcPr>
                </a:tc>
                <a:tc>
                  <a:txBody>
                    <a:bodyPr/>
                    <a:lstStyle/>
                    <a:p>
                      <a:endParaRPr lang="en-US" sz="1000" dirty="0">
                        <a:solidFill>
                          <a:schemeClr val="tx1">
                            <a:lumMod val="65000"/>
                            <a:lumOff val="35000"/>
                          </a:schemeClr>
                        </a:solidFill>
                        <a:latin typeface="Arial" charset="0"/>
                        <a:ea typeface="Arial" charset="0"/>
                        <a:cs typeface="Arial" charset="0"/>
                      </a:endParaRPr>
                    </a:p>
                  </a:txBody>
                  <a:tcPr marT="45726" marB="45726">
                    <a:solidFill>
                      <a:schemeClr val="bg1">
                        <a:lumMod val="95000"/>
                      </a:schemeClr>
                    </a:solidFill>
                  </a:tcPr>
                </a:tc>
                <a:tc>
                  <a:txBody>
                    <a:bodyPr/>
                    <a:lstStyle/>
                    <a:p>
                      <a:pPr>
                        <a:lnSpc>
                          <a:spcPct val="110000"/>
                        </a:lnSpc>
                        <a:spcAft>
                          <a:spcPts val="600"/>
                        </a:spcAft>
                      </a:pPr>
                      <a:r>
                        <a:rPr lang="en-US" sz="1000" dirty="0" smtClean="0">
                          <a:solidFill>
                            <a:schemeClr val="tx1">
                              <a:lumMod val="65000"/>
                              <a:lumOff val="35000"/>
                            </a:schemeClr>
                          </a:solidFill>
                          <a:latin typeface="Arial" charset="0"/>
                          <a:ea typeface="Arial" charset="0"/>
                          <a:cs typeface="Arial" charset="0"/>
                        </a:rPr>
                        <a:t>When the accounts are prepared,</a:t>
                      </a:r>
                      <a:r>
                        <a:rPr lang="en-US" sz="1000" baseline="0" dirty="0" smtClean="0">
                          <a:solidFill>
                            <a:schemeClr val="tx1">
                              <a:lumMod val="65000"/>
                              <a:lumOff val="35000"/>
                            </a:schemeClr>
                          </a:solidFill>
                          <a:latin typeface="Arial" charset="0"/>
                          <a:ea typeface="Arial" charset="0"/>
                          <a:cs typeface="Arial" charset="0"/>
                        </a:rPr>
                        <a:t> income that needs to be deferred may be missed as it is not possible to see which period it relates to. Income may therefore be materially overstated in the financial statements.</a:t>
                      </a:r>
                      <a:endParaRPr lang="en-US" sz="1000" dirty="0">
                        <a:solidFill>
                          <a:schemeClr val="tx1">
                            <a:lumMod val="65000"/>
                            <a:lumOff val="35000"/>
                          </a:schemeClr>
                        </a:solidFill>
                        <a:latin typeface="Arial" charset="0"/>
                        <a:ea typeface="Arial" charset="0"/>
                        <a:cs typeface="Arial" charset="0"/>
                      </a:endParaRPr>
                    </a:p>
                  </a:txBody>
                  <a:tcPr marT="45726" marB="45726">
                    <a:solidFill>
                      <a:schemeClr val="bg1">
                        <a:lumMod val="95000"/>
                      </a:schemeClr>
                    </a:solidFill>
                  </a:tcPr>
                </a:tc>
                <a:tc>
                  <a:txBody>
                    <a:bodyPr/>
                    <a:lstStyle/>
                    <a:p>
                      <a:pPr>
                        <a:lnSpc>
                          <a:spcPct val="110000"/>
                        </a:lnSpc>
                        <a:spcAft>
                          <a:spcPts val="600"/>
                        </a:spcAft>
                      </a:pPr>
                      <a:r>
                        <a:rPr lang="en-US" sz="1000" dirty="0" smtClean="0">
                          <a:solidFill>
                            <a:schemeClr val="tx1">
                              <a:lumMod val="65000"/>
                              <a:lumOff val="35000"/>
                            </a:schemeClr>
                          </a:solidFill>
                          <a:latin typeface="Arial" charset="0"/>
                          <a:ea typeface="Arial" charset="0"/>
                          <a:cs typeface="Arial" charset="0"/>
                        </a:rPr>
                        <a:t>We recommend that the respective</a:t>
                      </a:r>
                      <a:r>
                        <a:rPr lang="en-US" sz="1000" baseline="0" dirty="0" smtClean="0">
                          <a:solidFill>
                            <a:schemeClr val="tx1">
                              <a:lumMod val="65000"/>
                              <a:lumOff val="35000"/>
                            </a:schemeClr>
                          </a:solidFill>
                          <a:latin typeface="Arial" charset="0"/>
                          <a:ea typeface="Arial" charset="0"/>
                          <a:cs typeface="Arial" charset="0"/>
                        </a:rPr>
                        <a:t> course and the course date are entered into the detail column on Xero when the income is posted.</a:t>
                      </a:r>
                      <a:endParaRPr lang="en-US" sz="1000" dirty="0">
                        <a:solidFill>
                          <a:schemeClr val="tx1">
                            <a:lumMod val="65000"/>
                            <a:lumOff val="35000"/>
                          </a:schemeClr>
                        </a:solidFill>
                        <a:latin typeface="Arial" charset="0"/>
                        <a:ea typeface="Arial" charset="0"/>
                        <a:cs typeface="Arial" charset="0"/>
                      </a:endParaRPr>
                    </a:p>
                  </a:txBody>
                  <a:tcPr marT="45726" marB="45726">
                    <a:solidFill>
                      <a:schemeClr val="bg1">
                        <a:lumMod val="95000"/>
                      </a:schemeClr>
                    </a:solidFill>
                  </a:tcPr>
                </a:tc>
                <a:tc>
                  <a:txBody>
                    <a:bodyPr/>
                    <a:lstStyle/>
                    <a:p>
                      <a:pPr marL="0" algn="l" defTabSz="913271" rtl="0" eaLnBrk="1" latinLnBrk="0" hangingPunct="1">
                        <a:lnSpc>
                          <a:spcPct val="110000"/>
                        </a:lnSpc>
                        <a:spcAft>
                          <a:spcPts val="600"/>
                        </a:spcAft>
                      </a:pPr>
                      <a:endParaRPr lang="en-US" sz="1000" kern="1200" baseline="0" dirty="0">
                        <a:solidFill>
                          <a:schemeClr val="tx1">
                            <a:lumMod val="65000"/>
                            <a:lumOff val="35000"/>
                          </a:schemeClr>
                        </a:solidFill>
                        <a:latin typeface="Arial" charset="0"/>
                        <a:ea typeface="Arial" charset="0"/>
                        <a:cs typeface="Arial" charset="0"/>
                      </a:endParaRPr>
                    </a:p>
                  </a:txBody>
                  <a:tcPr marL="91450" marR="91450" marT="45729" marB="45729">
                    <a:solidFill>
                      <a:schemeClr val="bg1">
                        <a:lumMod val="95000"/>
                      </a:schemeClr>
                    </a:solidFill>
                  </a:tcPr>
                </a:tc>
                <a:extLst>
                  <a:ext uri="{0D108BD9-81ED-4DB2-BD59-A6C34878D82A}">
                    <a16:rowId xmlns:a16="http://schemas.microsoft.com/office/drawing/2014/main" val="10001"/>
                  </a:ext>
                </a:extLst>
              </a:tr>
            </a:tbl>
          </a:graphicData>
        </a:graphic>
      </p:graphicFrame>
      <p:sp>
        <p:nvSpPr>
          <p:cNvPr id="117795"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CA0A601-6D5A-4186-9B59-95B34A406AB7}" type="slidenum">
              <a:rPr lang="en-GB" altLang="en-US" smtClean="0"/>
              <a:pPr/>
              <a:t>2</a:t>
            </a:fld>
            <a:endParaRPr lang="en-GB" altLang="en-US" smtClean="0"/>
          </a:p>
        </p:txBody>
      </p:sp>
      <p:grpSp>
        <p:nvGrpSpPr>
          <p:cNvPr id="117796" name="Group 10"/>
          <p:cNvGrpSpPr>
            <a:grpSpLocks/>
          </p:cNvGrpSpPr>
          <p:nvPr/>
        </p:nvGrpSpPr>
        <p:grpSpPr bwMode="auto">
          <a:xfrm>
            <a:off x="4244975" y="4176713"/>
            <a:ext cx="400050" cy="423862"/>
            <a:chOff x="828000" y="4824000"/>
            <a:chExt cx="468000" cy="468000"/>
          </a:xfrm>
        </p:grpSpPr>
        <p:sp>
          <p:nvSpPr>
            <p:cNvPr id="12" name="Rounded Rectangle 11"/>
            <p:cNvSpPr/>
            <p:nvPr/>
          </p:nvSpPr>
          <p:spPr>
            <a:xfrm>
              <a:off x="828000" y="4824000"/>
              <a:ext cx="468000" cy="468000"/>
            </a:xfrm>
            <a:prstGeom prst="roundRect">
              <a:avLst/>
            </a:prstGeom>
            <a:ln>
              <a:solidFill>
                <a:schemeClr val="bg2">
                  <a:lumMod val="75000"/>
                </a:schemeClr>
              </a:solidFill>
            </a:ln>
          </p:spPr>
          <p:style>
            <a:lnRef idx="3">
              <a:schemeClr val="lt1"/>
            </a:lnRef>
            <a:fillRef idx="1">
              <a:schemeClr val="dk1"/>
            </a:fillRef>
            <a:effectRef idx="1">
              <a:schemeClr val="dk1"/>
            </a:effectRef>
            <a:fontRef idx="minor">
              <a:schemeClr val="lt1"/>
            </a:fontRef>
          </p:style>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sp>
          <p:nvSpPr>
            <p:cNvPr id="13" name="Oval 12"/>
            <p:cNvSpPr/>
            <p:nvPr/>
          </p:nvSpPr>
          <p:spPr>
            <a:xfrm>
              <a:off x="882000" y="4878000"/>
              <a:ext cx="360000" cy="360000"/>
            </a:xfrm>
            <a:prstGeom prst="ellipse">
              <a:avLst/>
            </a:prstGeom>
            <a:solidFill>
              <a:srgbClr val="0070C0"/>
            </a:solidFill>
            <a:ln w="6350">
              <a:solidFill>
                <a:schemeClr val="accent1"/>
              </a:solidFill>
            </a:ln>
            <a:effectLst>
              <a:glow>
                <a:srgbClr val="FF0000">
                  <a:alpha val="83000"/>
                </a:srgbClr>
              </a:glow>
              <a:softEdge rad="31750"/>
            </a:effectLst>
          </p:spPr>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grpSp>
      <p:grpSp>
        <p:nvGrpSpPr>
          <p:cNvPr id="117797" name="Group 4"/>
          <p:cNvGrpSpPr>
            <a:grpSpLocks/>
          </p:cNvGrpSpPr>
          <p:nvPr/>
        </p:nvGrpSpPr>
        <p:grpSpPr bwMode="auto">
          <a:xfrm>
            <a:off x="4246564" y="1935163"/>
            <a:ext cx="401637" cy="423862"/>
            <a:chOff x="828000" y="3528000"/>
            <a:chExt cx="468000" cy="468000"/>
          </a:xfrm>
        </p:grpSpPr>
        <p:sp>
          <p:nvSpPr>
            <p:cNvPr id="15" name="Rounded Rectangle 14"/>
            <p:cNvSpPr/>
            <p:nvPr/>
          </p:nvSpPr>
          <p:spPr>
            <a:xfrm>
              <a:off x="828000" y="3528000"/>
              <a:ext cx="468000" cy="468000"/>
            </a:xfrm>
            <a:prstGeom prst="roundRect">
              <a:avLst/>
            </a:prstGeom>
            <a:ln>
              <a:solidFill>
                <a:schemeClr val="bg2">
                  <a:lumMod val="75000"/>
                </a:schemeClr>
              </a:solidFill>
            </a:ln>
          </p:spPr>
          <p:style>
            <a:lnRef idx="3">
              <a:schemeClr val="lt1"/>
            </a:lnRef>
            <a:fillRef idx="1">
              <a:schemeClr val="dk1"/>
            </a:fillRef>
            <a:effectRef idx="1">
              <a:schemeClr val="dk1"/>
            </a:effectRef>
            <a:fontRef idx="minor">
              <a:schemeClr val="lt1"/>
            </a:fontRef>
          </p:style>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sp>
          <p:nvSpPr>
            <p:cNvPr id="17" name="Oval 16"/>
            <p:cNvSpPr/>
            <p:nvPr/>
          </p:nvSpPr>
          <p:spPr>
            <a:xfrm>
              <a:off x="882000" y="3582000"/>
              <a:ext cx="360000" cy="360000"/>
            </a:xfrm>
            <a:prstGeom prst="ellipse">
              <a:avLst/>
            </a:prstGeom>
            <a:solidFill>
              <a:srgbClr val="FF0000"/>
            </a:solidFill>
            <a:ln w="6350">
              <a:solidFill>
                <a:schemeClr val="accent1"/>
              </a:solidFill>
            </a:ln>
            <a:effectLst>
              <a:glow>
                <a:srgbClr val="FF0000">
                  <a:alpha val="83000"/>
                </a:srgbClr>
              </a:glow>
              <a:softEdge rad="31750"/>
            </a:effectLst>
          </p:spPr>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grpSp>
      <p:grpSp>
        <p:nvGrpSpPr>
          <p:cNvPr id="117798" name="Group 10"/>
          <p:cNvGrpSpPr>
            <a:grpSpLocks/>
          </p:cNvGrpSpPr>
          <p:nvPr/>
        </p:nvGrpSpPr>
        <p:grpSpPr bwMode="auto">
          <a:xfrm>
            <a:off x="4244975" y="3052763"/>
            <a:ext cx="400050" cy="423862"/>
            <a:chOff x="828000" y="4824000"/>
            <a:chExt cx="468000" cy="468000"/>
          </a:xfrm>
        </p:grpSpPr>
        <p:sp>
          <p:nvSpPr>
            <p:cNvPr id="19" name="Rounded Rectangle 18"/>
            <p:cNvSpPr/>
            <p:nvPr/>
          </p:nvSpPr>
          <p:spPr>
            <a:xfrm>
              <a:off x="828000" y="4824000"/>
              <a:ext cx="468000" cy="468000"/>
            </a:xfrm>
            <a:prstGeom prst="roundRect">
              <a:avLst/>
            </a:prstGeom>
            <a:ln>
              <a:solidFill>
                <a:schemeClr val="bg2">
                  <a:lumMod val="75000"/>
                </a:schemeClr>
              </a:solidFill>
            </a:ln>
          </p:spPr>
          <p:style>
            <a:lnRef idx="3">
              <a:schemeClr val="lt1"/>
            </a:lnRef>
            <a:fillRef idx="1">
              <a:schemeClr val="dk1"/>
            </a:fillRef>
            <a:effectRef idx="1">
              <a:schemeClr val="dk1"/>
            </a:effectRef>
            <a:fontRef idx="minor">
              <a:schemeClr val="lt1"/>
            </a:fontRef>
          </p:style>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sp>
          <p:nvSpPr>
            <p:cNvPr id="20" name="Oval 19"/>
            <p:cNvSpPr/>
            <p:nvPr/>
          </p:nvSpPr>
          <p:spPr>
            <a:xfrm>
              <a:off x="882000" y="4878000"/>
              <a:ext cx="360000" cy="360000"/>
            </a:xfrm>
            <a:prstGeom prst="ellipse">
              <a:avLst/>
            </a:prstGeom>
            <a:solidFill>
              <a:srgbClr val="0070C0"/>
            </a:solidFill>
            <a:ln w="6350">
              <a:solidFill>
                <a:schemeClr val="accent1"/>
              </a:solidFill>
            </a:ln>
            <a:effectLst>
              <a:glow>
                <a:srgbClr val="FF0000">
                  <a:alpha val="83000"/>
                </a:srgbClr>
              </a:glow>
              <a:softEdge rad="31750"/>
            </a:effectLst>
          </p:spPr>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grpSp>
    </p:spTree>
    <p:extLst>
      <p:ext uri="{BB962C8B-B14F-4D97-AF65-F5344CB8AC3E}">
        <p14:creationId xmlns:p14="http://schemas.microsoft.com/office/powerpoint/2010/main" val="4054546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txBox="1">
            <a:spLocks/>
          </p:cNvSpPr>
          <p:nvPr/>
        </p:nvSpPr>
        <p:spPr bwMode="auto">
          <a:xfrm>
            <a:off x="1914526" y="682626"/>
            <a:ext cx="8296275"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28" tIns="45664" rIns="91328" bIns="45664"/>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90000"/>
              </a:lnSpc>
            </a:pPr>
            <a:r>
              <a:rPr lang="en-GB" altLang="en-US" sz="4000" dirty="0">
                <a:solidFill>
                  <a:srgbClr val="00766B"/>
                </a:solidFill>
                <a:latin typeface="Arial" panose="020B0604020202020204" pitchFamily="34" charset="0"/>
              </a:rPr>
              <a:t>Points Raised Previously</a:t>
            </a:r>
            <a:endParaRPr lang="en-US" altLang="en-US" sz="4000" dirty="0">
              <a:solidFill>
                <a:srgbClr val="00766B"/>
              </a:solidFill>
              <a:latin typeface="Arial" panose="020B0604020202020204" pitchFamily="34" charset="0"/>
            </a:endParaRPr>
          </a:p>
          <a:p>
            <a:pPr>
              <a:lnSpc>
                <a:spcPct val="90000"/>
              </a:lnSpc>
            </a:pPr>
            <a:endParaRPr lang="en-US" altLang="en-US" sz="4000" dirty="0">
              <a:solidFill>
                <a:srgbClr val="00766B"/>
              </a:solidFill>
              <a:latin typeface="Arial" panose="020B0604020202020204" pitchFamily="34" charset="0"/>
            </a:endParaRPr>
          </a:p>
        </p:txBody>
      </p:sp>
      <p:graphicFrame>
        <p:nvGraphicFramePr>
          <p:cNvPr id="4" name="Table 3"/>
          <p:cNvGraphicFramePr>
            <a:graphicFrameLocks noGrp="1"/>
          </p:cNvGraphicFramePr>
          <p:nvPr/>
        </p:nvGraphicFramePr>
        <p:xfrm>
          <a:off x="2003425" y="1439864"/>
          <a:ext cx="8207376" cy="3544887"/>
        </p:xfrm>
        <a:graphic>
          <a:graphicData uri="http://schemas.openxmlformats.org/drawingml/2006/table">
            <a:tbl>
              <a:tblPr firstRow="1" bandRow="1">
                <a:tableStyleId>{073A0DAA-6AF3-43AB-8588-CEC1D06C72B9}</a:tableStyleId>
              </a:tblPr>
              <a:tblGrid>
                <a:gridCol w="2082038">
                  <a:extLst>
                    <a:ext uri="{9D8B030D-6E8A-4147-A177-3AD203B41FA5}">
                      <a16:colId xmlns:a16="http://schemas.microsoft.com/office/drawing/2014/main" val="20000"/>
                    </a:ext>
                  </a:extLst>
                </a:gridCol>
                <a:gridCol w="738177">
                  <a:extLst>
                    <a:ext uri="{9D8B030D-6E8A-4147-A177-3AD203B41FA5}">
                      <a16:colId xmlns:a16="http://schemas.microsoft.com/office/drawing/2014/main" val="20001"/>
                    </a:ext>
                  </a:extLst>
                </a:gridCol>
                <a:gridCol w="2108537">
                  <a:extLst>
                    <a:ext uri="{9D8B030D-6E8A-4147-A177-3AD203B41FA5}">
                      <a16:colId xmlns:a16="http://schemas.microsoft.com/office/drawing/2014/main" val="20002"/>
                    </a:ext>
                  </a:extLst>
                </a:gridCol>
                <a:gridCol w="1642917">
                  <a:extLst>
                    <a:ext uri="{9D8B030D-6E8A-4147-A177-3AD203B41FA5}">
                      <a16:colId xmlns:a16="http://schemas.microsoft.com/office/drawing/2014/main" val="20003"/>
                    </a:ext>
                  </a:extLst>
                </a:gridCol>
                <a:gridCol w="1635707">
                  <a:extLst>
                    <a:ext uri="{9D8B030D-6E8A-4147-A177-3AD203B41FA5}">
                      <a16:colId xmlns:a16="http://schemas.microsoft.com/office/drawing/2014/main" val="20004"/>
                    </a:ext>
                  </a:extLst>
                </a:gridCol>
              </a:tblGrid>
              <a:tr h="518319">
                <a:tc>
                  <a:txBody>
                    <a:bodyPr/>
                    <a:lstStyle/>
                    <a:p>
                      <a:pPr marL="0" marR="0" lvl="0" indent="0" algn="l" defTabSz="913271"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srgbClr val="FFFFFF"/>
                          </a:solidFill>
                          <a:effectLst/>
                          <a:uLnTx/>
                          <a:uFillTx/>
                          <a:latin typeface="Arial" panose="020B0604020202020204" pitchFamily="34" charset="0"/>
                          <a:ea typeface="+mn-ea"/>
                          <a:cs typeface="Arial" panose="020B0604020202020204" pitchFamily="34" charset="0"/>
                        </a:rPr>
                        <a:t>Findings</a:t>
                      </a:r>
                    </a:p>
                    <a:p>
                      <a:endParaRPr lang="en-US" sz="1400" b="0" dirty="0">
                        <a:solidFill>
                          <a:schemeClr val="bg1"/>
                        </a:solidFill>
                        <a:latin typeface="Arial" panose="020B0604020202020204" pitchFamily="34" charset="0"/>
                        <a:ea typeface="Arial" charset="0"/>
                        <a:cs typeface="Arial" panose="020B0604020202020204" pitchFamily="34" charset="0"/>
                      </a:endParaRPr>
                    </a:p>
                  </a:txBody>
                  <a:tcPr marL="91450" marR="91450" marT="45741" marB="45741">
                    <a:solidFill>
                      <a:srgbClr val="2DB198"/>
                    </a:solidFill>
                  </a:tcPr>
                </a:tc>
                <a:tc>
                  <a:txBody>
                    <a:bodyPr/>
                    <a:lstStyle/>
                    <a:p>
                      <a:r>
                        <a:rPr lang="en-US" sz="1400" b="0" dirty="0" smtClean="0">
                          <a:solidFill>
                            <a:schemeClr val="bg1"/>
                          </a:solidFill>
                          <a:latin typeface="Arial" panose="020B0604020202020204" pitchFamily="34" charset="0"/>
                          <a:ea typeface="Arial" charset="0"/>
                          <a:cs typeface="Arial" panose="020B0604020202020204" pitchFamily="34" charset="0"/>
                        </a:rPr>
                        <a:t>Priority</a:t>
                      </a:r>
                      <a:endParaRPr lang="en-US" sz="1400" b="0" dirty="0">
                        <a:solidFill>
                          <a:schemeClr val="bg1"/>
                        </a:solidFill>
                        <a:latin typeface="Arial" panose="020B0604020202020204" pitchFamily="34" charset="0"/>
                        <a:ea typeface="Arial" charset="0"/>
                        <a:cs typeface="Arial" panose="020B0604020202020204" pitchFamily="34" charset="0"/>
                      </a:endParaRPr>
                    </a:p>
                  </a:txBody>
                  <a:tcPr marL="91450" marR="91450" marT="45741" marB="45741">
                    <a:solidFill>
                      <a:srgbClr val="2DB198"/>
                    </a:solidFill>
                  </a:tcPr>
                </a:tc>
                <a:tc>
                  <a:txBody>
                    <a:bodyPr/>
                    <a:lstStyle/>
                    <a:p>
                      <a:r>
                        <a:rPr lang="en-GB" sz="1400" b="0" dirty="0" smtClean="0">
                          <a:latin typeface="Arial" panose="020B0604020202020204" pitchFamily="34" charset="0"/>
                          <a:cs typeface="Arial" panose="020B0604020202020204" pitchFamily="34" charset="0"/>
                        </a:rPr>
                        <a:t>Implication</a:t>
                      </a:r>
                      <a:endParaRPr lang="en-GB" sz="1400" b="0" dirty="0">
                        <a:latin typeface="Arial" panose="020B0604020202020204" pitchFamily="34" charset="0"/>
                        <a:cs typeface="Arial" panose="020B0604020202020204" pitchFamily="34" charset="0"/>
                      </a:endParaRPr>
                    </a:p>
                  </a:txBody>
                  <a:tcPr marL="78200" marR="78200" marT="41486" marB="41486">
                    <a:solidFill>
                      <a:srgbClr val="2DB198"/>
                    </a:solidFill>
                  </a:tcPr>
                </a:tc>
                <a:tc>
                  <a:txBody>
                    <a:bodyPr/>
                    <a:lstStyle/>
                    <a:p>
                      <a:r>
                        <a:rPr lang="en-GB" sz="1400" b="0" dirty="0" smtClean="0">
                          <a:latin typeface="Arial" panose="020B0604020202020204" pitchFamily="34" charset="0"/>
                          <a:cs typeface="Arial" panose="020B0604020202020204" pitchFamily="34" charset="0"/>
                        </a:rPr>
                        <a:t>Recommendation</a:t>
                      </a:r>
                      <a:endParaRPr lang="en-GB" sz="1400" b="0" dirty="0">
                        <a:latin typeface="Arial" panose="020B0604020202020204" pitchFamily="34" charset="0"/>
                        <a:cs typeface="Arial" panose="020B0604020202020204" pitchFamily="34" charset="0"/>
                      </a:endParaRPr>
                    </a:p>
                  </a:txBody>
                  <a:tcPr marL="78200" marR="78200" marT="41486" marB="41486">
                    <a:solidFill>
                      <a:srgbClr val="2DB198"/>
                    </a:solidFill>
                  </a:tcPr>
                </a:tc>
                <a:tc>
                  <a:txBody>
                    <a:bodyPr/>
                    <a:lstStyle/>
                    <a:p>
                      <a:r>
                        <a:rPr lang="en-GB" sz="1400" b="0" dirty="0" smtClean="0">
                          <a:latin typeface="Arial" panose="020B0604020202020204" pitchFamily="34" charset="0"/>
                          <a:cs typeface="Arial" panose="020B0604020202020204" pitchFamily="34" charset="0"/>
                        </a:rPr>
                        <a:t>Client comments</a:t>
                      </a:r>
                      <a:endParaRPr lang="en-GB" sz="1400" b="0" dirty="0">
                        <a:latin typeface="Arial" panose="020B0604020202020204" pitchFamily="34" charset="0"/>
                        <a:cs typeface="Arial" panose="020B0604020202020204" pitchFamily="34" charset="0"/>
                      </a:endParaRPr>
                    </a:p>
                  </a:txBody>
                  <a:tcPr marL="78200" marR="78200" marT="41486" marB="41486">
                    <a:solidFill>
                      <a:srgbClr val="2DB198"/>
                    </a:solidFill>
                  </a:tcPr>
                </a:tc>
                <a:extLst>
                  <a:ext uri="{0D108BD9-81ED-4DB2-BD59-A6C34878D82A}">
                    <a16:rowId xmlns:a16="http://schemas.microsoft.com/office/drawing/2014/main" val="10000"/>
                  </a:ext>
                </a:extLst>
              </a:tr>
              <a:tr h="1008856">
                <a:tc>
                  <a:txBody>
                    <a:bodyPr/>
                    <a:lstStyle/>
                    <a:p>
                      <a:r>
                        <a:rPr lang="en-GB" sz="1000" dirty="0" smtClean="0">
                          <a:solidFill>
                            <a:schemeClr val="tx1">
                              <a:lumMod val="65000"/>
                              <a:lumOff val="35000"/>
                            </a:schemeClr>
                          </a:solidFill>
                          <a:latin typeface="Arial" charset="0"/>
                          <a:ea typeface="Arial" charset="0"/>
                          <a:cs typeface="Arial" charset="0"/>
                        </a:rPr>
                        <a:t>During our</a:t>
                      </a:r>
                      <a:r>
                        <a:rPr lang="en-GB" sz="1000" baseline="0" dirty="0" smtClean="0">
                          <a:solidFill>
                            <a:schemeClr val="tx1">
                              <a:lumMod val="65000"/>
                              <a:lumOff val="35000"/>
                            </a:schemeClr>
                          </a:solidFill>
                          <a:latin typeface="Arial" charset="0"/>
                          <a:ea typeface="Arial" charset="0"/>
                          <a:cs typeface="Arial" charset="0"/>
                        </a:rPr>
                        <a:t> audit work we noted that when a purchase invoice is entered onto Xero, the date entered is the date that the file was uploaded rather than the invoice date.</a:t>
                      </a:r>
                      <a:endParaRPr lang="en-GB" sz="1000" dirty="0" smtClean="0">
                        <a:solidFill>
                          <a:schemeClr val="tx1">
                            <a:lumMod val="65000"/>
                            <a:lumOff val="35000"/>
                          </a:schemeClr>
                        </a:solidFill>
                        <a:latin typeface="Arial" charset="0"/>
                        <a:ea typeface="Arial" charset="0"/>
                        <a:cs typeface="Arial" charset="0"/>
                      </a:endParaRPr>
                    </a:p>
                  </a:txBody>
                  <a:tcPr marT="45738" marB="45738">
                    <a:solidFill>
                      <a:schemeClr val="bg1">
                        <a:lumMod val="95000"/>
                      </a:schemeClr>
                    </a:solidFill>
                  </a:tcPr>
                </a:tc>
                <a:tc>
                  <a:txBody>
                    <a:bodyPr/>
                    <a:lstStyle/>
                    <a:p>
                      <a:endParaRPr lang="en-US" sz="1000" dirty="0">
                        <a:solidFill>
                          <a:schemeClr val="tx1">
                            <a:lumMod val="65000"/>
                            <a:lumOff val="35000"/>
                          </a:schemeClr>
                        </a:solidFill>
                        <a:latin typeface="Arial" charset="0"/>
                        <a:ea typeface="Arial" charset="0"/>
                        <a:cs typeface="Arial" charset="0"/>
                      </a:endParaRPr>
                    </a:p>
                  </a:txBody>
                  <a:tcPr marT="45738" marB="45738">
                    <a:solidFill>
                      <a:schemeClr val="bg1">
                        <a:lumMod val="95000"/>
                      </a:schemeClr>
                    </a:solidFill>
                  </a:tcPr>
                </a:tc>
                <a:tc>
                  <a:txBody>
                    <a:bodyPr/>
                    <a:lstStyle/>
                    <a:p>
                      <a:pPr>
                        <a:lnSpc>
                          <a:spcPct val="110000"/>
                        </a:lnSpc>
                        <a:spcAft>
                          <a:spcPts val="600"/>
                        </a:spcAft>
                      </a:pPr>
                      <a:r>
                        <a:rPr lang="en-US" sz="1000" dirty="0" smtClean="0">
                          <a:solidFill>
                            <a:schemeClr val="tx1">
                              <a:lumMod val="65000"/>
                              <a:lumOff val="35000"/>
                            </a:schemeClr>
                          </a:solidFill>
                          <a:latin typeface="Arial" charset="0"/>
                          <a:ea typeface="Arial" charset="0"/>
                          <a:cs typeface="Arial" charset="0"/>
                        </a:rPr>
                        <a:t>This could mean</a:t>
                      </a:r>
                      <a:r>
                        <a:rPr lang="en-US" sz="1000" baseline="0" dirty="0" smtClean="0">
                          <a:solidFill>
                            <a:schemeClr val="tx1">
                              <a:lumMod val="65000"/>
                              <a:lumOff val="35000"/>
                            </a:schemeClr>
                          </a:solidFill>
                          <a:latin typeface="Arial" charset="0"/>
                          <a:ea typeface="Arial" charset="0"/>
                          <a:cs typeface="Arial" charset="0"/>
                        </a:rPr>
                        <a:t> that purchase invoices are entered into the wrong accounting period and lead to a material cut off error in the financial statements.</a:t>
                      </a:r>
                      <a:endParaRPr lang="en-US" sz="1000" dirty="0">
                        <a:solidFill>
                          <a:schemeClr val="tx1">
                            <a:lumMod val="65000"/>
                            <a:lumOff val="35000"/>
                          </a:schemeClr>
                        </a:solidFill>
                        <a:latin typeface="Arial" charset="0"/>
                        <a:ea typeface="Arial" charset="0"/>
                        <a:cs typeface="Arial" charset="0"/>
                      </a:endParaRPr>
                    </a:p>
                  </a:txBody>
                  <a:tcPr marT="45738" marB="45738">
                    <a:solidFill>
                      <a:schemeClr val="bg1">
                        <a:lumMod val="95000"/>
                      </a:schemeClr>
                    </a:solidFill>
                  </a:tcPr>
                </a:tc>
                <a:tc>
                  <a:txBody>
                    <a:bodyPr/>
                    <a:lstStyle/>
                    <a:p>
                      <a:pPr>
                        <a:lnSpc>
                          <a:spcPct val="110000"/>
                        </a:lnSpc>
                        <a:spcAft>
                          <a:spcPts val="600"/>
                        </a:spcAft>
                      </a:pPr>
                      <a:r>
                        <a:rPr lang="en-US" sz="1000" dirty="0" smtClean="0">
                          <a:solidFill>
                            <a:schemeClr val="tx1">
                              <a:lumMod val="65000"/>
                              <a:lumOff val="35000"/>
                            </a:schemeClr>
                          </a:solidFill>
                          <a:latin typeface="Arial" charset="0"/>
                          <a:ea typeface="Arial" charset="0"/>
                          <a:cs typeface="Arial" charset="0"/>
                        </a:rPr>
                        <a:t>We recommend that the date entered onto Xero is the purchase invoice date.</a:t>
                      </a:r>
                      <a:endParaRPr lang="en-US" sz="1000" dirty="0">
                        <a:solidFill>
                          <a:schemeClr val="tx1">
                            <a:lumMod val="65000"/>
                            <a:lumOff val="35000"/>
                          </a:schemeClr>
                        </a:solidFill>
                        <a:latin typeface="Arial" charset="0"/>
                        <a:ea typeface="Arial" charset="0"/>
                        <a:cs typeface="Arial" charset="0"/>
                      </a:endParaRPr>
                    </a:p>
                  </a:txBody>
                  <a:tcPr marT="45738" marB="45738">
                    <a:solidFill>
                      <a:schemeClr val="bg1">
                        <a:lumMod val="95000"/>
                      </a:schemeClr>
                    </a:solidFill>
                  </a:tcPr>
                </a:tc>
                <a:tc>
                  <a:txBody>
                    <a:bodyPr/>
                    <a:lstStyle/>
                    <a:p>
                      <a:pPr marL="0" algn="l" defTabSz="913271" rtl="0" eaLnBrk="1" latinLnBrk="0" hangingPunct="1">
                        <a:lnSpc>
                          <a:spcPct val="110000"/>
                        </a:lnSpc>
                        <a:spcAft>
                          <a:spcPts val="600"/>
                        </a:spcAft>
                      </a:pPr>
                      <a:endParaRPr lang="en-US" sz="1000" kern="1200" baseline="0" dirty="0">
                        <a:solidFill>
                          <a:schemeClr val="tx1">
                            <a:lumMod val="65000"/>
                            <a:lumOff val="35000"/>
                          </a:schemeClr>
                        </a:solidFill>
                        <a:latin typeface="Arial" charset="0"/>
                        <a:ea typeface="Arial" charset="0"/>
                        <a:cs typeface="Arial" charset="0"/>
                      </a:endParaRPr>
                    </a:p>
                  </a:txBody>
                  <a:tcPr marL="91450" marR="91450" marT="45741" marB="45741">
                    <a:solidFill>
                      <a:schemeClr val="bg1">
                        <a:lumMod val="95000"/>
                      </a:schemeClr>
                    </a:solidFill>
                  </a:tcPr>
                </a:tc>
                <a:extLst>
                  <a:ext uri="{0D108BD9-81ED-4DB2-BD59-A6C34878D82A}">
                    <a16:rowId xmlns:a16="http://schemas.microsoft.com/office/drawing/2014/main" val="1996108342"/>
                  </a:ext>
                </a:extLst>
              </a:tr>
              <a:tr h="1008856">
                <a:tc>
                  <a:txBody>
                    <a:bodyPr/>
                    <a:lstStyle/>
                    <a:p>
                      <a:pPr marL="0" algn="l" defTabSz="913271" rtl="0" eaLnBrk="1" latinLnBrk="0" hangingPunct="1">
                        <a:lnSpc>
                          <a:spcPct val="110000"/>
                        </a:lnSpc>
                        <a:spcAft>
                          <a:spcPts val="600"/>
                        </a:spcAft>
                      </a:pPr>
                      <a:r>
                        <a:rPr lang="en-GB" sz="1000" kern="1200" baseline="0" dirty="0" smtClean="0">
                          <a:solidFill>
                            <a:schemeClr val="tx1">
                              <a:lumMod val="65000"/>
                              <a:lumOff val="35000"/>
                            </a:schemeClr>
                          </a:solidFill>
                          <a:latin typeface="Arial" panose="020B0604020202020204" pitchFamily="34" charset="0"/>
                          <a:ea typeface="Arial" charset="0"/>
                          <a:cs typeface="Arial" panose="020B0604020202020204" pitchFamily="34" charset="0"/>
                        </a:rPr>
                        <a:t>Opening balance adjustments are not posted on Xero at the beginning of the new financial year.</a:t>
                      </a:r>
                    </a:p>
                  </a:txBody>
                  <a:tcPr marL="91450" marR="91450" marT="45694" marB="45694">
                    <a:solidFill>
                      <a:schemeClr val="bg1">
                        <a:lumMod val="95000"/>
                      </a:schemeClr>
                    </a:solidFill>
                  </a:tcPr>
                </a:tc>
                <a:tc>
                  <a:txBody>
                    <a:bodyPr/>
                    <a:lstStyle/>
                    <a:p>
                      <a:pPr marL="0" algn="l" defTabSz="913271" rtl="0" eaLnBrk="1" latinLnBrk="0" hangingPunct="1">
                        <a:lnSpc>
                          <a:spcPct val="110000"/>
                        </a:lnSpc>
                        <a:spcAft>
                          <a:spcPts val="600"/>
                        </a:spcAft>
                      </a:pPr>
                      <a:endParaRPr lang="en-US" sz="1000" kern="1200" baseline="0" dirty="0">
                        <a:solidFill>
                          <a:schemeClr val="tx1">
                            <a:lumMod val="65000"/>
                            <a:lumOff val="35000"/>
                          </a:schemeClr>
                        </a:solidFill>
                        <a:latin typeface="Arial" charset="0"/>
                        <a:ea typeface="Arial" charset="0"/>
                        <a:cs typeface="Arial" charset="0"/>
                      </a:endParaRPr>
                    </a:p>
                  </a:txBody>
                  <a:tcPr marL="91450" marR="91450" marT="45694" marB="45694">
                    <a:solidFill>
                      <a:schemeClr val="bg1">
                        <a:lumMod val="95000"/>
                      </a:schemeClr>
                    </a:solidFill>
                  </a:tcPr>
                </a:tc>
                <a:tc>
                  <a:txBody>
                    <a:bodyPr/>
                    <a:lstStyle/>
                    <a:p>
                      <a:pPr marL="0" algn="l" defTabSz="913271" rtl="0" eaLnBrk="1" latinLnBrk="0" hangingPunct="1">
                        <a:lnSpc>
                          <a:spcPct val="110000"/>
                        </a:lnSpc>
                        <a:spcAft>
                          <a:spcPts val="600"/>
                        </a:spcAft>
                      </a:pPr>
                      <a:r>
                        <a:rPr lang="en-US" sz="1000" kern="1200" baseline="0" dirty="0" smtClean="0">
                          <a:solidFill>
                            <a:schemeClr val="tx1">
                              <a:lumMod val="65000"/>
                              <a:lumOff val="35000"/>
                            </a:schemeClr>
                          </a:solidFill>
                          <a:latin typeface="Arial" charset="0"/>
                          <a:ea typeface="Arial" charset="0"/>
                          <a:cs typeface="Arial" charset="0"/>
                        </a:rPr>
                        <a:t>The brought forward balances within the financial statements do not agree to the signed financial statements of prior year.</a:t>
                      </a:r>
                      <a:endParaRPr lang="en-US" sz="1000" kern="1200" baseline="0" dirty="0">
                        <a:solidFill>
                          <a:schemeClr val="tx1">
                            <a:lumMod val="65000"/>
                            <a:lumOff val="35000"/>
                          </a:schemeClr>
                        </a:solidFill>
                        <a:latin typeface="Arial" charset="0"/>
                        <a:ea typeface="Arial" charset="0"/>
                        <a:cs typeface="Arial" charset="0"/>
                      </a:endParaRPr>
                    </a:p>
                  </a:txBody>
                  <a:tcPr marL="91450" marR="91450" marT="45694" marB="45694">
                    <a:solidFill>
                      <a:schemeClr val="bg1">
                        <a:lumMod val="95000"/>
                      </a:schemeClr>
                    </a:solidFill>
                  </a:tcPr>
                </a:tc>
                <a:tc>
                  <a:txBody>
                    <a:bodyPr/>
                    <a:lstStyle/>
                    <a:p>
                      <a:pPr marL="0" algn="l" defTabSz="913271" rtl="0" eaLnBrk="1" latinLnBrk="0" hangingPunct="1">
                        <a:lnSpc>
                          <a:spcPct val="110000"/>
                        </a:lnSpc>
                        <a:spcAft>
                          <a:spcPts val="600"/>
                        </a:spcAft>
                      </a:pPr>
                      <a:r>
                        <a:rPr lang="en-GB" sz="1000" kern="1200" baseline="0" dirty="0" smtClean="0">
                          <a:solidFill>
                            <a:schemeClr val="tx1">
                              <a:lumMod val="65000"/>
                              <a:lumOff val="35000"/>
                            </a:schemeClr>
                          </a:solidFill>
                          <a:latin typeface="Arial" panose="020B0604020202020204" pitchFamily="34" charset="0"/>
                          <a:ea typeface="Arial" charset="0"/>
                          <a:cs typeface="Arial" panose="020B0604020202020204" pitchFamily="34" charset="0"/>
                        </a:rPr>
                        <a:t>We recommend that all opening balance adjustments are posted on Xero on the first day of each new financial year.</a:t>
                      </a:r>
                    </a:p>
                  </a:txBody>
                  <a:tcPr marL="91450" marR="91450" marT="45694" marB="45694">
                    <a:solidFill>
                      <a:schemeClr val="bg1">
                        <a:lumMod val="95000"/>
                      </a:schemeClr>
                    </a:solidFill>
                  </a:tcPr>
                </a:tc>
                <a:tc>
                  <a:txBody>
                    <a:bodyPr/>
                    <a:lstStyle/>
                    <a:p>
                      <a:pPr marL="0" algn="l" defTabSz="913271" rtl="0" eaLnBrk="1" latinLnBrk="0" hangingPunct="1">
                        <a:lnSpc>
                          <a:spcPct val="110000"/>
                        </a:lnSpc>
                        <a:spcAft>
                          <a:spcPts val="600"/>
                        </a:spcAft>
                      </a:pPr>
                      <a:r>
                        <a:rPr lang="en-US" sz="1000" kern="1200" baseline="0" dirty="0" smtClean="0">
                          <a:solidFill>
                            <a:schemeClr val="tx1">
                              <a:lumMod val="65000"/>
                              <a:lumOff val="35000"/>
                            </a:schemeClr>
                          </a:solidFill>
                          <a:latin typeface="Arial" panose="020B0604020202020204" pitchFamily="34" charset="0"/>
                          <a:ea typeface="Arial" charset="0"/>
                          <a:cs typeface="Arial" panose="020B0604020202020204" pitchFamily="34" charset="0"/>
                        </a:rPr>
                        <a:t>This issue is still outstanding and has been raised again during the current year audit work.</a:t>
                      </a:r>
                      <a:endParaRPr lang="en-US" sz="1000" kern="1200" baseline="0" dirty="0">
                        <a:solidFill>
                          <a:schemeClr val="tx1">
                            <a:lumMod val="65000"/>
                            <a:lumOff val="35000"/>
                          </a:schemeClr>
                        </a:solidFill>
                        <a:latin typeface="Arial" panose="020B0604020202020204" pitchFamily="34" charset="0"/>
                        <a:ea typeface="Arial" charset="0"/>
                        <a:cs typeface="Arial" panose="020B0604020202020204" pitchFamily="34" charset="0"/>
                      </a:endParaRPr>
                    </a:p>
                  </a:txBody>
                  <a:tcPr marL="91450" marR="91450" marT="45687" marB="45687">
                    <a:solidFill>
                      <a:schemeClr val="bg1">
                        <a:lumMod val="95000"/>
                      </a:schemeClr>
                    </a:solidFill>
                  </a:tcPr>
                </a:tc>
                <a:extLst>
                  <a:ext uri="{0D108BD9-81ED-4DB2-BD59-A6C34878D82A}">
                    <a16:rowId xmlns:a16="http://schemas.microsoft.com/office/drawing/2014/main" val="2960847050"/>
                  </a:ext>
                </a:extLst>
              </a:tr>
              <a:tr h="1008856">
                <a:tc>
                  <a:txBody>
                    <a:bodyPr/>
                    <a:lstStyle/>
                    <a:p>
                      <a:pPr marL="0" marR="0" indent="0" algn="l" defTabSz="913271" rtl="0" eaLnBrk="1" fontAlgn="auto" latinLnBrk="0" hangingPunct="1">
                        <a:lnSpc>
                          <a:spcPct val="110000"/>
                        </a:lnSpc>
                        <a:spcBef>
                          <a:spcPts val="0"/>
                        </a:spcBef>
                        <a:spcAft>
                          <a:spcPts val="600"/>
                        </a:spcAft>
                        <a:buClrTx/>
                        <a:buSzTx/>
                        <a:buFontTx/>
                        <a:buNone/>
                        <a:tabLst/>
                        <a:defRPr/>
                      </a:pPr>
                      <a:r>
                        <a:rPr lang="en-GB" sz="1000" kern="1200" dirty="0" smtClean="0">
                          <a:solidFill>
                            <a:schemeClr val="tx1">
                              <a:lumMod val="65000"/>
                              <a:lumOff val="35000"/>
                            </a:schemeClr>
                          </a:solidFill>
                          <a:latin typeface="Arial" panose="020B0604020202020204" pitchFamily="34" charset="0"/>
                          <a:ea typeface="+mn-ea"/>
                          <a:cs typeface="Arial" panose="020B0604020202020204" pitchFamily="34" charset="0"/>
                        </a:rPr>
                        <a:t>Sales invoices are created, posted and approved by the same person.</a:t>
                      </a:r>
                      <a:endParaRPr lang="en-GB" sz="1000" kern="1200" baseline="0" dirty="0" smtClean="0">
                        <a:solidFill>
                          <a:schemeClr val="tx1">
                            <a:lumMod val="65000"/>
                            <a:lumOff val="35000"/>
                          </a:schemeClr>
                        </a:solidFill>
                        <a:latin typeface="Arial" panose="020B0604020202020204" pitchFamily="34" charset="0"/>
                        <a:ea typeface="Arial" charset="0"/>
                        <a:cs typeface="Arial" panose="020B0604020202020204" pitchFamily="34" charset="0"/>
                      </a:endParaRPr>
                    </a:p>
                  </a:txBody>
                  <a:tcPr marL="91450" marR="91450" marT="45687" marB="45687">
                    <a:solidFill>
                      <a:schemeClr val="bg1">
                        <a:lumMod val="95000"/>
                      </a:schemeClr>
                    </a:solidFill>
                  </a:tcPr>
                </a:tc>
                <a:tc>
                  <a:txBody>
                    <a:bodyPr/>
                    <a:lstStyle/>
                    <a:p>
                      <a:pPr marL="0" algn="l" defTabSz="913271" rtl="0" eaLnBrk="1" latinLnBrk="0" hangingPunct="1">
                        <a:lnSpc>
                          <a:spcPct val="110000"/>
                        </a:lnSpc>
                        <a:spcAft>
                          <a:spcPts val="600"/>
                        </a:spcAft>
                      </a:pPr>
                      <a:endParaRPr lang="en-US" sz="1000" kern="1200" baseline="0" dirty="0">
                        <a:solidFill>
                          <a:schemeClr val="tx1">
                            <a:lumMod val="65000"/>
                            <a:lumOff val="35000"/>
                          </a:schemeClr>
                        </a:solidFill>
                        <a:latin typeface="Arial" panose="020B0604020202020204" pitchFamily="34" charset="0"/>
                        <a:ea typeface="Arial" charset="0"/>
                        <a:cs typeface="Arial" panose="020B0604020202020204" pitchFamily="34" charset="0"/>
                      </a:endParaRPr>
                    </a:p>
                  </a:txBody>
                  <a:tcPr marL="91450" marR="91450" marT="45687" marB="45687">
                    <a:solidFill>
                      <a:schemeClr val="bg1">
                        <a:lumMod val="95000"/>
                      </a:schemeClr>
                    </a:solidFill>
                  </a:tcPr>
                </a:tc>
                <a:tc>
                  <a:txBody>
                    <a:bodyPr/>
                    <a:lstStyle/>
                    <a:p>
                      <a:pPr marL="0" marR="0" indent="0" algn="l" defTabSz="913271" rtl="0" eaLnBrk="1" fontAlgn="auto" latinLnBrk="0" hangingPunct="1">
                        <a:lnSpc>
                          <a:spcPct val="110000"/>
                        </a:lnSpc>
                        <a:spcBef>
                          <a:spcPts val="0"/>
                        </a:spcBef>
                        <a:spcAft>
                          <a:spcPts val="600"/>
                        </a:spcAft>
                        <a:buClrTx/>
                        <a:buSzTx/>
                        <a:buFontTx/>
                        <a:buNone/>
                        <a:tabLst/>
                        <a:defRPr/>
                      </a:pPr>
                      <a:r>
                        <a:rPr lang="en-GB" sz="1000" kern="1200" baseline="0" dirty="0" smtClean="0">
                          <a:solidFill>
                            <a:schemeClr val="tx1">
                              <a:lumMod val="65000"/>
                              <a:lumOff val="35000"/>
                            </a:schemeClr>
                          </a:solidFill>
                          <a:latin typeface="Arial" panose="020B0604020202020204" pitchFamily="34" charset="0"/>
                          <a:ea typeface="Arial" charset="0"/>
                          <a:cs typeface="Arial" panose="020B0604020202020204" pitchFamily="34" charset="0"/>
                        </a:rPr>
                        <a:t>There is a lack of segregation of duties, increasing the chance of error.</a:t>
                      </a:r>
                    </a:p>
                  </a:txBody>
                  <a:tcPr marL="91450" marR="91450" marT="45687" marB="45687">
                    <a:solidFill>
                      <a:schemeClr val="bg1">
                        <a:lumMod val="95000"/>
                      </a:schemeClr>
                    </a:solidFill>
                  </a:tcPr>
                </a:tc>
                <a:tc>
                  <a:txBody>
                    <a:bodyPr/>
                    <a:lstStyle/>
                    <a:p>
                      <a:pPr marL="0" algn="l" defTabSz="913271" rtl="0" eaLnBrk="1" latinLnBrk="0" hangingPunct="1">
                        <a:lnSpc>
                          <a:spcPct val="110000"/>
                        </a:lnSpc>
                        <a:spcAft>
                          <a:spcPts val="600"/>
                        </a:spcAft>
                      </a:pPr>
                      <a:r>
                        <a:rPr lang="en-GB" sz="1000" kern="1200" baseline="0" dirty="0" smtClean="0">
                          <a:solidFill>
                            <a:schemeClr val="tx1">
                              <a:lumMod val="65000"/>
                              <a:lumOff val="35000"/>
                            </a:schemeClr>
                          </a:solidFill>
                          <a:latin typeface="Arial" panose="020B0604020202020204" pitchFamily="34" charset="0"/>
                          <a:ea typeface="Arial" charset="0"/>
                          <a:cs typeface="Arial" panose="020B0604020202020204" pitchFamily="34" charset="0"/>
                        </a:rPr>
                        <a:t>We recommend that sales invoices are posted and reviewed separate staff members.</a:t>
                      </a:r>
                    </a:p>
                  </a:txBody>
                  <a:tcPr marL="91450" marR="91450" marT="45687" marB="45687">
                    <a:solidFill>
                      <a:schemeClr val="bg1">
                        <a:lumMod val="95000"/>
                      </a:schemeClr>
                    </a:solidFill>
                  </a:tcPr>
                </a:tc>
                <a:tc>
                  <a:txBody>
                    <a:bodyPr/>
                    <a:lstStyle/>
                    <a:p>
                      <a:pPr marL="0" marR="0" lvl="0" indent="0" algn="l" defTabSz="913271" rtl="0" eaLnBrk="1" fontAlgn="auto" latinLnBrk="0" hangingPunct="1">
                        <a:lnSpc>
                          <a:spcPct val="110000"/>
                        </a:lnSpc>
                        <a:spcBef>
                          <a:spcPts val="0"/>
                        </a:spcBef>
                        <a:spcAft>
                          <a:spcPts val="600"/>
                        </a:spcAft>
                        <a:buClrTx/>
                        <a:buSzTx/>
                        <a:buFontTx/>
                        <a:buNone/>
                        <a:tabLst/>
                        <a:defRPr/>
                      </a:pPr>
                      <a:r>
                        <a:rPr lang="en-US" sz="1000" kern="1200" baseline="0" dirty="0" smtClean="0">
                          <a:solidFill>
                            <a:schemeClr val="tx1">
                              <a:lumMod val="65000"/>
                              <a:lumOff val="35000"/>
                            </a:schemeClr>
                          </a:solidFill>
                          <a:latin typeface="Arial" panose="020B0604020202020204" pitchFamily="34" charset="0"/>
                          <a:ea typeface="Arial" charset="0"/>
                          <a:cs typeface="Arial" panose="020B0604020202020204" pitchFamily="34" charset="0"/>
                        </a:rPr>
                        <a:t>This issue is still outstanding and has been raised again during the current year audit work.</a:t>
                      </a:r>
                    </a:p>
                  </a:txBody>
                  <a:tcPr marL="91450" marR="91450" marT="45687" marB="45687">
                    <a:solidFill>
                      <a:schemeClr val="bg1">
                        <a:lumMod val="95000"/>
                      </a:schemeClr>
                    </a:solidFill>
                  </a:tcPr>
                </a:tc>
                <a:extLst>
                  <a:ext uri="{0D108BD9-81ED-4DB2-BD59-A6C34878D82A}">
                    <a16:rowId xmlns:a16="http://schemas.microsoft.com/office/drawing/2014/main" val="1188533229"/>
                  </a:ext>
                </a:extLst>
              </a:tr>
            </a:tbl>
          </a:graphicData>
        </a:graphic>
      </p:graphicFrame>
      <p:sp>
        <p:nvSpPr>
          <p:cNvPr id="118807"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9460014-2DE9-4513-B4D7-8A7C436E73CD}" type="slidenum">
              <a:rPr lang="en-GB" altLang="en-US" smtClean="0"/>
              <a:pPr/>
              <a:t>3</a:t>
            </a:fld>
            <a:endParaRPr lang="en-GB" altLang="en-US" smtClean="0"/>
          </a:p>
        </p:txBody>
      </p:sp>
      <p:grpSp>
        <p:nvGrpSpPr>
          <p:cNvPr id="118808" name="Group 10"/>
          <p:cNvGrpSpPr>
            <a:grpSpLocks/>
          </p:cNvGrpSpPr>
          <p:nvPr/>
        </p:nvGrpSpPr>
        <p:grpSpPr bwMode="auto">
          <a:xfrm>
            <a:off x="4262438" y="2114551"/>
            <a:ext cx="400050" cy="423863"/>
            <a:chOff x="828000" y="4824000"/>
            <a:chExt cx="468000" cy="468000"/>
          </a:xfrm>
        </p:grpSpPr>
        <p:sp>
          <p:nvSpPr>
            <p:cNvPr id="22" name="Rounded Rectangle 21"/>
            <p:cNvSpPr/>
            <p:nvPr/>
          </p:nvSpPr>
          <p:spPr>
            <a:xfrm>
              <a:off x="828000" y="4824000"/>
              <a:ext cx="468000" cy="468000"/>
            </a:xfrm>
            <a:prstGeom prst="roundRect">
              <a:avLst/>
            </a:prstGeom>
            <a:ln>
              <a:solidFill>
                <a:schemeClr val="bg2">
                  <a:lumMod val="75000"/>
                </a:schemeClr>
              </a:solidFill>
            </a:ln>
          </p:spPr>
          <p:style>
            <a:lnRef idx="3">
              <a:schemeClr val="lt1"/>
            </a:lnRef>
            <a:fillRef idx="1">
              <a:schemeClr val="dk1"/>
            </a:fillRef>
            <a:effectRef idx="1">
              <a:schemeClr val="dk1"/>
            </a:effectRef>
            <a:fontRef idx="minor">
              <a:schemeClr val="lt1"/>
            </a:fontRef>
          </p:style>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sp>
          <p:nvSpPr>
            <p:cNvPr id="23" name="Oval 22"/>
            <p:cNvSpPr/>
            <p:nvPr/>
          </p:nvSpPr>
          <p:spPr>
            <a:xfrm>
              <a:off x="882000" y="4878000"/>
              <a:ext cx="360000" cy="360000"/>
            </a:xfrm>
            <a:prstGeom prst="ellipse">
              <a:avLst/>
            </a:prstGeom>
            <a:solidFill>
              <a:srgbClr val="0070C0"/>
            </a:solidFill>
            <a:ln w="6350">
              <a:solidFill>
                <a:schemeClr val="accent1"/>
              </a:solidFill>
            </a:ln>
            <a:effectLst>
              <a:glow>
                <a:srgbClr val="FF0000">
                  <a:alpha val="83000"/>
                </a:srgbClr>
              </a:glow>
              <a:softEdge rad="31750"/>
            </a:effectLst>
          </p:spPr>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grpSp>
      <p:sp>
        <p:nvSpPr>
          <p:cNvPr id="9" name="Rounded Rectangle 8"/>
          <p:cNvSpPr/>
          <p:nvPr/>
        </p:nvSpPr>
        <p:spPr bwMode="auto">
          <a:xfrm>
            <a:off x="4260850" y="3094557"/>
            <a:ext cx="401638" cy="423863"/>
          </a:xfrm>
          <a:prstGeom prst="roundRect">
            <a:avLst/>
          </a:prstGeom>
          <a:ln>
            <a:solidFill>
              <a:schemeClr val="bg2">
                <a:lumMod val="75000"/>
              </a:schemeClr>
            </a:solidFill>
          </a:ln>
        </p:spPr>
        <p:style>
          <a:lnRef idx="3">
            <a:schemeClr val="lt1"/>
          </a:lnRef>
          <a:fillRef idx="1">
            <a:schemeClr val="dk1"/>
          </a:fillRef>
          <a:effectRef idx="1">
            <a:schemeClr val="dk1"/>
          </a:effectRef>
          <a:fontRef idx="minor">
            <a:schemeClr val="lt1"/>
          </a:fontRef>
        </p:style>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sp>
        <p:nvSpPr>
          <p:cNvPr id="10" name="Oval 9"/>
          <p:cNvSpPr/>
          <p:nvPr/>
        </p:nvSpPr>
        <p:spPr bwMode="auto">
          <a:xfrm>
            <a:off x="4307193" y="3143463"/>
            <a:ext cx="308952" cy="326048"/>
          </a:xfrm>
          <a:prstGeom prst="ellipse">
            <a:avLst/>
          </a:prstGeom>
          <a:solidFill>
            <a:srgbClr val="FFC000"/>
          </a:solidFill>
          <a:ln w="6350">
            <a:solidFill>
              <a:schemeClr val="accent1"/>
            </a:solidFill>
          </a:ln>
          <a:effectLst>
            <a:glow>
              <a:srgbClr val="FF0000">
                <a:alpha val="83000"/>
              </a:srgbClr>
            </a:glow>
            <a:softEdge rad="31750"/>
          </a:effectLst>
        </p:spPr>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sp>
        <p:nvSpPr>
          <p:cNvPr id="12" name="Rounded Rectangle 11"/>
          <p:cNvSpPr/>
          <p:nvPr/>
        </p:nvSpPr>
        <p:spPr bwMode="auto">
          <a:xfrm>
            <a:off x="4262438" y="4102222"/>
            <a:ext cx="400050" cy="423863"/>
          </a:xfrm>
          <a:prstGeom prst="roundRect">
            <a:avLst/>
          </a:prstGeom>
          <a:ln>
            <a:solidFill>
              <a:schemeClr val="bg2">
                <a:lumMod val="75000"/>
              </a:schemeClr>
            </a:solidFill>
          </a:ln>
        </p:spPr>
        <p:style>
          <a:lnRef idx="3">
            <a:schemeClr val="lt1"/>
          </a:lnRef>
          <a:fillRef idx="1">
            <a:schemeClr val="dk1"/>
          </a:fillRef>
          <a:effectRef idx="1">
            <a:schemeClr val="dk1"/>
          </a:effectRef>
          <a:fontRef idx="minor">
            <a:schemeClr val="lt1"/>
          </a:fontRef>
        </p:style>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sp>
        <p:nvSpPr>
          <p:cNvPr id="13" name="Oval 12"/>
          <p:cNvSpPr/>
          <p:nvPr/>
        </p:nvSpPr>
        <p:spPr bwMode="auto">
          <a:xfrm>
            <a:off x="4308599" y="4151128"/>
            <a:ext cx="307731" cy="326048"/>
          </a:xfrm>
          <a:prstGeom prst="ellipse">
            <a:avLst/>
          </a:prstGeom>
          <a:solidFill>
            <a:srgbClr val="0070C0"/>
          </a:solidFill>
          <a:ln w="6350">
            <a:solidFill>
              <a:schemeClr val="accent1"/>
            </a:solidFill>
          </a:ln>
          <a:effectLst>
            <a:glow>
              <a:srgbClr val="FF0000">
                <a:alpha val="83000"/>
              </a:srgbClr>
            </a:glow>
            <a:softEdge rad="31750"/>
          </a:effectLst>
        </p:spPr>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spTree>
    <p:extLst>
      <p:ext uri="{BB962C8B-B14F-4D97-AF65-F5344CB8AC3E}">
        <p14:creationId xmlns:p14="http://schemas.microsoft.com/office/powerpoint/2010/main" val="40554835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itle 1"/>
          <p:cNvSpPr txBox="1">
            <a:spLocks/>
          </p:cNvSpPr>
          <p:nvPr/>
        </p:nvSpPr>
        <p:spPr bwMode="auto">
          <a:xfrm>
            <a:off x="1914526" y="682626"/>
            <a:ext cx="8296275"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28" tIns="45664" rIns="91328" bIns="45664"/>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90000"/>
              </a:lnSpc>
            </a:pPr>
            <a:r>
              <a:rPr lang="en-GB" altLang="en-US" sz="4000">
                <a:solidFill>
                  <a:srgbClr val="00766B"/>
                </a:solidFill>
                <a:latin typeface="Arial" panose="020B0604020202020204" pitchFamily="34" charset="0"/>
              </a:rPr>
              <a:t>Findings From This Year’s Work</a:t>
            </a:r>
            <a:endParaRPr lang="en-US" altLang="en-US" sz="4000">
              <a:solidFill>
                <a:srgbClr val="00766B"/>
              </a:solidFill>
              <a:latin typeface="Arial" panose="020B0604020202020204" pitchFamily="34" charset="0"/>
            </a:endParaRPr>
          </a:p>
          <a:p>
            <a:pPr>
              <a:lnSpc>
                <a:spcPct val="90000"/>
              </a:lnSpc>
            </a:pPr>
            <a:endParaRPr lang="en-US" altLang="en-US" sz="4000">
              <a:solidFill>
                <a:srgbClr val="00766B"/>
              </a:solidFill>
              <a:latin typeface="Arial" panose="020B0604020202020204" pitchFamily="34" charset="0"/>
            </a:endParaRPr>
          </a:p>
        </p:txBody>
      </p:sp>
      <p:graphicFrame>
        <p:nvGraphicFramePr>
          <p:cNvPr id="4" name="Table 3"/>
          <p:cNvGraphicFramePr>
            <a:graphicFrameLocks noGrp="1"/>
          </p:cNvGraphicFramePr>
          <p:nvPr/>
        </p:nvGraphicFramePr>
        <p:xfrm>
          <a:off x="2003425" y="1300163"/>
          <a:ext cx="8207376" cy="3718640"/>
        </p:xfrm>
        <a:graphic>
          <a:graphicData uri="http://schemas.openxmlformats.org/drawingml/2006/table">
            <a:tbl>
              <a:tblPr firstRow="1" bandRow="1">
                <a:tableStyleId>{073A0DAA-6AF3-43AB-8588-CEC1D06C72B9}</a:tableStyleId>
              </a:tblPr>
              <a:tblGrid>
                <a:gridCol w="2082038">
                  <a:extLst>
                    <a:ext uri="{9D8B030D-6E8A-4147-A177-3AD203B41FA5}">
                      <a16:colId xmlns:a16="http://schemas.microsoft.com/office/drawing/2014/main" val="20000"/>
                    </a:ext>
                  </a:extLst>
                </a:gridCol>
                <a:gridCol w="738177">
                  <a:extLst>
                    <a:ext uri="{9D8B030D-6E8A-4147-A177-3AD203B41FA5}">
                      <a16:colId xmlns:a16="http://schemas.microsoft.com/office/drawing/2014/main" val="20001"/>
                    </a:ext>
                  </a:extLst>
                </a:gridCol>
                <a:gridCol w="2054785">
                  <a:extLst>
                    <a:ext uri="{9D8B030D-6E8A-4147-A177-3AD203B41FA5}">
                      <a16:colId xmlns:a16="http://schemas.microsoft.com/office/drawing/2014/main" val="20002"/>
                    </a:ext>
                  </a:extLst>
                </a:gridCol>
                <a:gridCol w="1743959">
                  <a:extLst>
                    <a:ext uri="{9D8B030D-6E8A-4147-A177-3AD203B41FA5}">
                      <a16:colId xmlns:a16="http://schemas.microsoft.com/office/drawing/2014/main" val="20003"/>
                    </a:ext>
                  </a:extLst>
                </a:gridCol>
                <a:gridCol w="1588417">
                  <a:extLst>
                    <a:ext uri="{9D8B030D-6E8A-4147-A177-3AD203B41FA5}">
                      <a16:colId xmlns:a16="http://schemas.microsoft.com/office/drawing/2014/main" val="20004"/>
                    </a:ext>
                  </a:extLst>
                </a:gridCol>
              </a:tblGrid>
              <a:tr h="518196">
                <a:tc>
                  <a:txBody>
                    <a:bodyPr/>
                    <a:lstStyle/>
                    <a:p>
                      <a:pPr marL="0" marR="0" lvl="0" indent="0" algn="l" defTabSz="913271"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srgbClr val="FFFFFF"/>
                          </a:solidFill>
                          <a:effectLst/>
                          <a:uLnTx/>
                          <a:uFillTx/>
                          <a:latin typeface="Arial" panose="020B0604020202020204" pitchFamily="34" charset="0"/>
                          <a:ea typeface="+mn-ea"/>
                          <a:cs typeface="Arial" panose="020B0604020202020204" pitchFamily="34" charset="0"/>
                        </a:rPr>
                        <a:t>Findings</a:t>
                      </a:r>
                    </a:p>
                    <a:p>
                      <a:endParaRPr lang="en-US" sz="1400" b="0" dirty="0">
                        <a:solidFill>
                          <a:schemeClr val="bg1"/>
                        </a:solidFill>
                        <a:latin typeface="Arial" panose="020B0604020202020204" pitchFamily="34" charset="0"/>
                        <a:ea typeface="Arial" charset="0"/>
                        <a:cs typeface="Arial" panose="020B0604020202020204" pitchFamily="34" charset="0"/>
                      </a:endParaRPr>
                    </a:p>
                  </a:txBody>
                  <a:tcPr marL="91450" marR="91450" marT="45729" marB="45729">
                    <a:solidFill>
                      <a:srgbClr val="2DB198"/>
                    </a:solidFill>
                  </a:tcPr>
                </a:tc>
                <a:tc>
                  <a:txBody>
                    <a:bodyPr/>
                    <a:lstStyle/>
                    <a:p>
                      <a:r>
                        <a:rPr lang="en-US" sz="1400" b="0" dirty="0" smtClean="0">
                          <a:solidFill>
                            <a:schemeClr val="bg1"/>
                          </a:solidFill>
                          <a:latin typeface="Arial" panose="020B0604020202020204" pitchFamily="34" charset="0"/>
                          <a:ea typeface="Arial" charset="0"/>
                          <a:cs typeface="Arial" panose="020B0604020202020204" pitchFamily="34" charset="0"/>
                        </a:rPr>
                        <a:t>Priority</a:t>
                      </a:r>
                      <a:endParaRPr lang="en-US" sz="1400" b="0" dirty="0">
                        <a:solidFill>
                          <a:schemeClr val="bg1"/>
                        </a:solidFill>
                        <a:latin typeface="Arial" panose="020B0604020202020204" pitchFamily="34" charset="0"/>
                        <a:ea typeface="Arial" charset="0"/>
                        <a:cs typeface="Arial" panose="020B0604020202020204" pitchFamily="34" charset="0"/>
                      </a:endParaRPr>
                    </a:p>
                  </a:txBody>
                  <a:tcPr marL="91450" marR="91450" marT="45729" marB="45729">
                    <a:solidFill>
                      <a:srgbClr val="2DB198"/>
                    </a:solidFill>
                  </a:tcPr>
                </a:tc>
                <a:tc>
                  <a:txBody>
                    <a:bodyPr/>
                    <a:lstStyle/>
                    <a:p>
                      <a:r>
                        <a:rPr lang="en-GB" sz="1400" b="0" dirty="0" smtClean="0">
                          <a:latin typeface="Arial" panose="020B0604020202020204" pitchFamily="34" charset="0"/>
                          <a:cs typeface="Arial" panose="020B0604020202020204" pitchFamily="34" charset="0"/>
                        </a:rPr>
                        <a:t>Implication</a:t>
                      </a:r>
                      <a:endParaRPr lang="en-GB" sz="1400" b="0" dirty="0">
                        <a:latin typeface="Arial" panose="020B0604020202020204" pitchFamily="34" charset="0"/>
                        <a:cs typeface="Arial" panose="020B0604020202020204" pitchFamily="34" charset="0"/>
                      </a:endParaRPr>
                    </a:p>
                  </a:txBody>
                  <a:tcPr marL="78200" marR="78200" marT="41476" marB="41476">
                    <a:solidFill>
                      <a:srgbClr val="2DB198"/>
                    </a:solidFill>
                  </a:tcPr>
                </a:tc>
                <a:tc>
                  <a:txBody>
                    <a:bodyPr/>
                    <a:lstStyle/>
                    <a:p>
                      <a:r>
                        <a:rPr lang="en-GB" sz="1400" b="0" dirty="0" smtClean="0">
                          <a:latin typeface="Arial" panose="020B0604020202020204" pitchFamily="34" charset="0"/>
                          <a:cs typeface="Arial" panose="020B0604020202020204" pitchFamily="34" charset="0"/>
                        </a:rPr>
                        <a:t>Recommendation</a:t>
                      </a:r>
                      <a:endParaRPr lang="en-GB" sz="1400" b="0" dirty="0">
                        <a:latin typeface="Arial" panose="020B0604020202020204" pitchFamily="34" charset="0"/>
                        <a:cs typeface="Arial" panose="020B0604020202020204" pitchFamily="34" charset="0"/>
                      </a:endParaRPr>
                    </a:p>
                  </a:txBody>
                  <a:tcPr marL="78200" marR="78200" marT="41476" marB="41476">
                    <a:solidFill>
                      <a:srgbClr val="2DB198"/>
                    </a:solidFill>
                  </a:tcPr>
                </a:tc>
                <a:tc>
                  <a:txBody>
                    <a:bodyPr/>
                    <a:lstStyle/>
                    <a:p>
                      <a:r>
                        <a:rPr lang="en-GB" sz="1400" b="0" dirty="0" smtClean="0">
                          <a:latin typeface="Arial" panose="020B0604020202020204" pitchFamily="34" charset="0"/>
                          <a:cs typeface="Arial" panose="020B0604020202020204" pitchFamily="34" charset="0"/>
                        </a:rPr>
                        <a:t>Client comments</a:t>
                      </a:r>
                      <a:endParaRPr lang="en-GB" sz="1400" b="0" dirty="0">
                        <a:latin typeface="Arial" panose="020B0604020202020204" pitchFamily="34" charset="0"/>
                        <a:cs typeface="Arial" panose="020B0604020202020204" pitchFamily="34" charset="0"/>
                      </a:endParaRPr>
                    </a:p>
                  </a:txBody>
                  <a:tcPr marL="78200" marR="78200" marT="41476" marB="41476">
                    <a:solidFill>
                      <a:srgbClr val="2DB198"/>
                    </a:solidFill>
                  </a:tcPr>
                </a:tc>
                <a:extLst>
                  <a:ext uri="{0D108BD9-81ED-4DB2-BD59-A6C34878D82A}">
                    <a16:rowId xmlns:a16="http://schemas.microsoft.com/office/drawing/2014/main" val="10000"/>
                  </a:ext>
                </a:extLst>
              </a:tr>
              <a:tr h="1118424">
                <a:tc>
                  <a:txBody>
                    <a:bodyPr/>
                    <a:lstStyle/>
                    <a:p>
                      <a:r>
                        <a:rPr lang="en-GB" sz="1000" dirty="0" smtClean="0">
                          <a:solidFill>
                            <a:schemeClr val="tx1">
                              <a:lumMod val="65000"/>
                              <a:lumOff val="35000"/>
                            </a:schemeClr>
                          </a:solidFill>
                          <a:latin typeface="Arial" charset="0"/>
                          <a:ea typeface="Arial" charset="0"/>
                          <a:cs typeface="Arial" charset="0"/>
                        </a:rPr>
                        <a:t>During our review of Directors</a:t>
                      </a:r>
                      <a:r>
                        <a:rPr lang="en-GB" sz="1000" baseline="0" dirty="0" smtClean="0">
                          <a:solidFill>
                            <a:schemeClr val="tx1">
                              <a:lumMod val="65000"/>
                              <a:lumOff val="35000"/>
                            </a:schemeClr>
                          </a:solidFill>
                          <a:latin typeface="Arial" charset="0"/>
                          <a:ea typeface="Arial" charset="0"/>
                          <a:cs typeface="Arial" charset="0"/>
                        </a:rPr>
                        <a:t> Expenses, we identified that the Treasurer is authorising his own expenditure. However, it is noted that there is dual authorisation required on all directors expenses, which may help to mitigate this risk.</a:t>
                      </a:r>
                      <a:endParaRPr lang="en-GB" sz="1000" dirty="0" smtClean="0">
                        <a:solidFill>
                          <a:schemeClr val="tx1">
                            <a:lumMod val="65000"/>
                            <a:lumOff val="35000"/>
                          </a:schemeClr>
                        </a:solidFill>
                        <a:latin typeface="Arial" charset="0"/>
                        <a:ea typeface="Arial" charset="0"/>
                        <a:cs typeface="Arial" charset="0"/>
                      </a:endParaRPr>
                    </a:p>
                  </a:txBody>
                  <a:tcPr marT="45726" marB="45726">
                    <a:solidFill>
                      <a:schemeClr val="bg1">
                        <a:lumMod val="95000"/>
                      </a:schemeClr>
                    </a:solidFill>
                  </a:tcPr>
                </a:tc>
                <a:tc>
                  <a:txBody>
                    <a:bodyPr/>
                    <a:lstStyle/>
                    <a:p>
                      <a:endParaRPr lang="en-US" sz="1000" dirty="0">
                        <a:solidFill>
                          <a:schemeClr val="tx1">
                            <a:lumMod val="65000"/>
                            <a:lumOff val="35000"/>
                          </a:schemeClr>
                        </a:solidFill>
                        <a:latin typeface="Arial" charset="0"/>
                        <a:ea typeface="Arial" charset="0"/>
                        <a:cs typeface="Arial" charset="0"/>
                      </a:endParaRPr>
                    </a:p>
                  </a:txBody>
                  <a:tcPr marT="45726" marB="45726">
                    <a:solidFill>
                      <a:schemeClr val="bg1">
                        <a:lumMod val="95000"/>
                      </a:schemeClr>
                    </a:solidFill>
                  </a:tcPr>
                </a:tc>
                <a:tc>
                  <a:txBody>
                    <a:bodyPr/>
                    <a:lstStyle/>
                    <a:p>
                      <a:pPr>
                        <a:lnSpc>
                          <a:spcPct val="110000"/>
                        </a:lnSpc>
                        <a:spcAft>
                          <a:spcPts val="600"/>
                        </a:spcAft>
                      </a:pPr>
                      <a:r>
                        <a:rPr lang="en-US" sz="1000" dirty="0" smtClean="0">
                          <a:solidFill>
                            <a:schemeClr val="tx1">
                              <a:lumMod val="65000"/>
                              <a:lumOff val="35000"/>
                            </a:schemeClr>
                          </a:solidFill>
                          <a:latin typeface="Arial" charset="0"/>
                          <a:ea typeface="Arial" charset="0"/>
                          <a:cs typeface="Arial" charset="0"/>
                        </a:rPr>
                        <a:t>There is a risk that</a:t>
                      </a:r>
                      <a:r>
                        <a:rPr lang="en-US" sz="1000" baseline="0" dirty="0" smtClean="0">
                          <a:solidFill>
                            <a:schemeClr val="tx1">
                              <a:lumMod val="65000"/>
                              <a:lumOff val="35000"/>
                            </a:schemeClr>
                          </a:solidFill>
                          <a:latin typeface="Arial" charset="0"/>
                          <a:ea typeface="Arial" charset="0"/>
                          <a:cs typeface="Arial" charset="0"/>
                        </a:rPr>
                        <a:t> expenses could be self-</a:t>
                      </a:r>
                      <a:r>
                        <a:rPr lang="en-US" sz="1000" baseline="0" dirty="0" err="1" smtClean="0">
                          <a:solidFill>
                            <a:schemeClr val="tx1">
                              <a:lumMod val="65000"/>
                              <a:lumOff val="35000"/>
                            </a:schemeClr>
                          </a:solidFill>
                          <a:latin typeface="Arial" charset="0"/>
                          <a:ea typeface="Arial" charset="0"/>
                          <a:cs typeface="Arial" charset="0"/>
                        </a:rPr>
                        <a:t>authorised</a:t>
                      </a:r>
                      <a:r>
                        <a:rPr lang="en-US" sz="1000" baseline="0" dirty="0" smtClean="0">
                          <a:solidFill>
                            <a:schemeClr val="tx1">
                              <a:lumMod val="65000"/>
                              <a:lumOff val="35000"/>
                            </a:schemeClr>
                          </a:solidFill>
                          <a:latin typeface="Arial" charset="0"/>
                          <a:ea typeface="Arial" charset="0"/>
                          <a:cs typeface="Arial" charset="0"/>
                        </a:rPr>
                        <a:t>. For transparency, the association should consider involving another committee member to </a:t>
                      </a:r>
                      <a:r>
                        <a:rPr lang="en-US" sz="1000" baseline="0" dirty="0" err="1" smtClean="0">
                          <a:solidFill>
                            <a:schemeClr val="tx1">
                              <a:lumMod val="65000"/>
                              <a:lumOff val="35000"/>
                            </a:schemeClr>
                          </a:solidFill>
                          <a:latin typeface="Arial" charset="0"/>
                          <a:ea typeface="Arial" charset="0"/>
                          <a:cs typeface="Arial" charset="0"/>
                        </a:rPr>
                        <a:t>authorise</a:t>
                      </a:r>
                      <a:r>
                        <a:rPr lang="en-US" sz="1000" baseline="0" dirty="0" smtClean="0">
                          <a:solidFill>
                            <a:schemeClr val="tx1">
                              <a:lumMod val="65000"/>
                              <a:lumOff val="35000"/>
                            </a:schemeClr>
                          </a:solidFill>
                          <a:latin typeface="Arial" charset="0"/>
                          <a:ea typeface="Arial" charset="0"/>
                          <a:cs typeface="Arial" charset="0"/>
                        </a:rPr>
                        <a:t> the Treasurers expenses. This may also assist with ensuring that expenses can be authorized in a timely manner (in-case the Treasurer or Jemma are unavailable for a period of time). </a:t>
                      </a:r>
                      <a:endParaRPr lang="en-US" sz="1000" dirty="0">
                        <a:solidFill>
                          <a:schemeClr val="tx1">
                            <a:lumMod val="65000"/>
                            <a:lumOff val="35000"/>
                          </a:schemeClr>
                        </a:solidFill>
                        <a:latin typeface="Arial" charset="0"/>
                        <a:ea typeface="Arial" charset="0"/>
                        <a:cs typeface="Arial" charset="0"/>
                      </a:endParaRPr>
                    </a:p>
                  </a:txBody>
                  <a:tcPr marT="45726" marB="45726">
                    <a:solidFill>
                      <a:schemeClr val="bg1">
                        <a:lumMod val="95000"/>
                      </a:schemeClr>
                    </a:solidFill>
                  </a:tcPr>
                </a:tc>
                <a:tc>
                  <a:txBody>
                    <a:bodyPr/>
                    <a:lstStyle/>
                    <a:p>
                      <a:pPr>
                        <a:lnSpc>
                          <a:spcPct val="110000"/>
                        </a:lnSpc>
                        <a:spcAft>
                          <a:spcPts val="600"/>
                        </a:spcAft>
                      </a:pPr>
                      <a:r>
                        <a:rPr lang="en-US" sz="1000" dirty="0" smtClean="0">
                          <a:solidFill>
                            <a:schemeClr val="tx1">
                              <a:lumMod val="65000"/>
                              <a:lumOff val="35000"/>
                            </a:schemeClr>
                          </a:solidFill>
                          <a:latin typeface="Arial" charset="0"/>
                          <a:ea typeface="Arial" charset="0"/>
                          <a:cs typeface="Arial" charset="0"/>
                        </a:rPr>
                        <a:t>We recommend that another committee member </a:t>
                      </a:r>
                      <a:r>
                        <a:rPr lang="en-US" sz="1000" dirty="0" err="1" smtClean="0">
                          <a:solidFill>
                            <a:schemeClr val="tx1">
                              <a:lumMod val="65000"/>
                              <a:lumOff val="35000"/>
                            </a:schemeClr>
                          </a:solidFill>
                          <a:latin typeface="Arial" charset="0"/>
                          <a:ea typeface="Arial" charset="0"/>
                          <a:cs typeface="Arial" charset="0"/>
                        </a:rPr>
                        <a:t>authorises</a:t>
                      </a:r>
                      <a:r>
                        <a:rPr lang="en-US" sz="1000" baseline="0" dirty="0" smtClean="0">
                          <a:solidFill>
                            <a:schemeClr val="tx1">
                              <a:lumMod val="65000"/>
                              <a:lumOff val="35000"/>
                            </a:schemeClr>
                          </a:solidFill>
                          <a:latin typeface="Arial" charset="0"/>
                          <a:ea typeface="Arial" charset="0"/>
                          <a:cs typeface="Arial" charset="0"/>
                        </a:rPr>
                        <a:t> the Treasurers expenses (alongside Jemma), in order to ensure that the treasurer is not </a:t>
                      </a:r>
                      <a:r>
                        <a:rPr lang="en-US" sz="1000" baseline="0" dirty="0" err="1" smtClean="0">
                          <a:solidFill>
                            <a:schemeClr val="tx1">
                              <a:lumMod val="65000"/>
                              <a:lumOff val="35000"/>
                            </a:schemeClr>
                          </a:solidFill>
                          <a:latin typeface="Arial" charset="0"/>
                          <a:ea typeface="Arial" charset="0"/>
                          <a:cs typeface="Arial" charset="0"/>
                        </a:rPr>
                        <a:t>authorising</a:t>
                      </a:r>
                      <a:r>
                        <a:rPr lang="en-US" sz="1000" baseline="0" dirty="0" smtClean="0">
                          <a:solidFill>
                            <a:schemeClr val="tx1">
                              <a:lumMod val="65000"/>
                              <a:lumOff val="35000"/>
                            </a:schemeClr>
                          </a:solidFill>
                          <a:latin typeface="Arial" charset="0"/>
                          <a:ea typeface="Arial" charset="0"/>
                          <a:cs typeface="Arial" charset="0"/>
                        </a:rPr>
                        <a:t> his own expense forms.</a:t>
                      </a:r>
                      <a:endParaRPr lang="en-US" sz="1000" dirty="0">
                        <a:solidFill>
                          <a:schemeClr val="tx1">
                            <a:lumMod val="65000"/>
                            <a:lumOff val="35000"/>
                          </a:schemeClr>
                        </a:solidFill>
                        <a:latin typeface="Arial" charset="0"/>
                        <a:ea typeface="Arial" charset="0"/>
                        <a:cs typeface="Arial" charset="0"/>
                      </a:endParaRPr>
                    </a:p>
                  </a:txBody>
                  <a:tcPr marT="45726" marB="45726">
                    <a:solidFill>
                      <a:schemeClr val="bg1">
                        <a:lumMod val="95000"/>
                      </a:schemeClr>
                    </a:solidFill>
                  </a:tcPr>
                </a:tc>
                <a:tc>
                  <a:txBody>
                    <a:bodyPr/>
                    <a:lstStyle/>
                    <a:p>
                      <a:pPr marL="0" algn="l" defTabSz="913271" rtl="0" eaLnBrk="1" latinLnBrk="0" hangingPunct="1">
                        <a:lnSpc>
                          <a:spcPct val="110000"/>
                        </a:lnSpc>
                        <a:spcAft>
                          <a:spcPts val="600"/>
                        </a:spcAft>
                      </a:pPr>
                      <a:endParaRPr lang="en-US" sz="1000" kern="1200" baseline="0" dirty="0">
                        <a:solidFill>
                          <a:schemeClr val="tx1">
                            <a:lumMod val="65000"/>
                            <a:lumOff val="35000"/>
                          </a:schemeClr>
                        </a:solidFill>
                        <a:latin typeface="Arial" charset="0"/>
                        <a:ea typeface="Arial" charset="0"/>
                        <a:cs typeface="Arial" charset="0"/>
                      </a:endParaRPr>
                    </a:p>
                  </a:txBody>
                  <a:tcPr marL="91450" marR="91450" marT="45729" marB="45729">
                    <a:solidFill>
                      <a:schemeClr val="bg1">
                        <a:lumMod val="95000"/>
                      </a:schemeClr>
                    </a:solidFill>
                  </a:tcPr>
                </a:tc>
                <a:extLst>
                  <a:ext uri="{0D108BD9-81ED-4DB2-BD59-A6C34878D82A}">
                    <a16:rowId xmlns:a16="http://schemas.microsoft.com/office/drawing/2014/main" val="1559530152"/>
                  </a:ext>
                </a:extLst>
              </a:tr>
              <a:tr h="1097312">
                <a:tc>
                  <a:txBody>
                    <a:bodyPr/>
                    <a:lstStyle/>
                    <a:p>
                      <a:r>
                        <a:rPr lang="en-GB" sz="1000" dirty="0" smtClean="0">
                          <a:solidFill>
                            <a:schemeClr val="tx1">
                              <a:lumMod val="65000"/>
                              <a:lumOff val="35000"/>
                            </a:schemeClr>
                          </a:solidFill>
                          <a:latin typeface="Arial" charset="0"/>
                          <a:ea typeface="Arial" charset="0"/>
                          <a:cs typeface="Arial" charset="0"/>
                        </a:rPr>
                        <a:t>From discussions with the Chair, it was noted that the Company Secretary</a:t>
                      </a:r>
                      <a:r>
                        <a:rPr lang="en-GB" sz="1000" baseline="0" dirty="0" smtClean="0">
                          <a:solidFill>
                            <a:schemeClr val="tx1">
                              <a:lumMod val="65000"/>
                              <a:lumOff val="35000"/>
                            </a:schemeClr>
                          </a:solidFill>
                          <a:latin typeface="Arial" charset="0"/>
                          <a:ea typeface="Arial" charset="0"/>
                          <a:cs typeface="Arial" charset="0"/>
                        </a:rPr>
                        <a:t> was replaced in the year. However, this has not been actioned on Companies House.</a:t>
                      </a:r>
                      <a:endParaRPr lang="en-GB" sz="1000" dirty="0" smtClean="0">
                        <a:solidFill>
                          <a:schemeClr val="tx1">
                            <a:lumMod val="65000"/>
                            <a:lumOff val="35000"/>
                          </a:schemeClr>
                        </a:solidFill>
                        <a:latin typeface="Arial" charset="0"/>
                        <a:ea typeface="Arial" charset="0"/>
                        <a:cs typeface="Arial" charset="0"/>
                      </a:endParaRPr>
                    </a:p>
                  </a:txBody>
                  <a:tcPr marT="45726" marB="45726">
                    <a:solidFill>
                      <a:schemeClr val="bg1">
                        <a:lumMod val="95000"/>
                      </a:schemeClr>
                    </a:solidFill>
                  </a:tcPr>
                </a:tc>
                <a:tc>
                  <a:txBody>
                    <a:bodyPr/>
                    <a:lstStyle/>
                    <a:p>
                      <a:endParaRPr lang="en-US" sz="1000" dirty="0">
                        <a:solidFill>
                          <a:schemeClr val="tx1">
                            <a:lumMod val="65000"/>
                            <a:lumOff val="35000"/>
                          </a:schemeClr>
                        </a:solidFill>
                        <a:latin typeface="Arial" charset="0"/>
                        <a:ea typeface="Arial" charset="0"/>
                        <a:cs typeface="Arial" charset="0"/>
                      </a:endParaRPr>
                    </a:p>
                  </a:txBody>
                  <a:tcPr marT="45726" marB="45726">
                    <a:solidFill>
                      <a:schemeClr val="bg1">
                        <a:lumMod val="95000"/>
                      </a:schemeClr>
                    </a:solidFill>
                  </a:tcPr>
                </a:tc>
                <a:tc>
                  <a:txBody>
                    <a:bodyPr/>
                    <a:lstStyle/>
                    <a:p>
                      <a:pPr>
                        <a:lnSpc>
                          <a:spcPct val="110000"/>
                        </a:lnSpc>
                        <a:spcAft>
                          <a:spcPts val="600"/>
                        </a:spcAft>
                      </a:pPr>
                      <a:r>
                        <a:rPr lang="en-US" sz="1000" dirty="0" smtClean="0">
                          <a:solidFill>
                            <a:schemeClr val="tx1">
                              <a:lumMod val="65000"/>
                              <a:lumOff val="35000"/>
                            </a:schemeClr>
                          </a:solidFill>
                          <a:latin typeface="Arial" charset="0"/>
                          <a:ea typeface="Arial" charset="0"/>
                          <a:cs typeface="Arial" charset="0"/>
                        </a:rPr>
                        <a:t>There is a risk that Companies House is</a:t>
                      </a:r>
                      <a:r>
                        <a:rPr lang="en-US" sz="1000" baseline="0" dirty="0" smtClean="0">
                          <a:solidFill>
                            <a:schemeClr val="tx1">
                              <a:lumMod val="65000"/>
                              <a:lumOff val="35000"/>
                            </a:schemeClr>
                          </a:solidFill>
                          <a:latin typeface="Arial" charset="0"/>
                          <a:ea typeface="Arial" charset="0"/>
                          <a:cs typeface="Arial" charset="0"/>
                        </a:rPr>
                        <a:t> not up-to-date and therefore, does not reflect the current committee members/secretary.</a:t>
                      </a:r>
                      <a:endParaRPr lang="en-US" sz="1000" dirty="0">
                        <a:solidFill>
                          <a:schemeClr val="tx1">
                            <a:lumMod val="65000"/>
                            <a:lumOff val="35000"/>
                          </a:schemeClr>
                        </a:solidFill>
                        <a:latin typeface="Arial" charset="0"/>
                        <a:ea typeface="Arial" charset="0"/>
                        <a:cs typeface="Arial" charset="0"/>
                      </a:endParaRPr>
                    </a:p>
                  </a:txBody>
                  <a:tcPr marT="45726" marB="45726">
                    <a:solidFill>
                      <a:schemeClr val="bg1">
                        <a:lumMod val="95000"/>
                      </a:schemeClr>
                    </a:solidFill>
                  </a:tcPr>
                </a:tc>
                <a:tc>
                  <a:txBody>
                    <a:bodyPr/>
                    <a:lstStyle/>
                    <a:p>
                      <a:pPr>
                        <a:lnSpc>
                          <a:spcPct val="110000"/>
                        </a:lnSpc>
                        <a:spcAft>
                          <a:spcPts val="600"/>
                        </a:spcAft>
                      </a:pPr>
                      <a:r>
                        <a:rPr lang="en-US" sz="1000" dirty="0" smtClean="0">
                          <a:solidFill>
                            <a:schemeClr val="tx1">
                              <a:lumMod val="65000"/>
                              <a:lumOff val="35000"/>
                            </a:schemeClr>
                          </a:solidFill>
                          <a:latin typeface="Arial" charset="0"/>
                          <a:ea typeface="Arial" charset="0"/>
                          <a:cs typeface="Arial" charset="0"/>
                        </a:rPr>
                        <a:t>We recommend that Companies</a:t>
                      </a:r>
                      <a:r>
                        <a:rPr lang="en-US" sz="1000" baseline="0" dirty="0" smtClean="0">
                          <a:solidFill>
                            <a:schemeClr val="tx1">
                              <a:lumMod val="65000"/>
                              <a:lumOff val="35000"/>
                            </a:schemeClr>
                          </a:solidFill>
                          <a:latin typeface="Arial" charset="0"/>
                          <a:ea typeface="Arial" charset="0"/>
                          <a:cs typeface="Arial" charset="0"/>
                        </a:rPr>
                        <a:t> House is updated with the details of the new Secretary. </a:t>
                      </a:r>
                      <a:endParaRPr lang="en-US" sz="1000" dirty="0">
                        <a:solidFill>
                          <a:schemeClr val="tx1">
                            <a:lumMod val="65000"/>
                            <a:lumOff val="35000"/>
                          </a:schemeClr>
                        </a:solidFill>
                        <a:latin typeface="Arial" charset="0"/>
                        <a:ea typeface="Arial" charset="0"/>
                        <a:cs typeface="Arial" charset="0"/>
                      </a:endParaRPr>
                    </a:p>
                  </a:txBody>
                  <a:tcPr marT="45726" marB="45726">
                    <a:solidFill>
                      <a:schemeClr val="bg1">
                        <a:lumMod val="95000"/>
                      </a:schemeClr>
                    </a:solidFill>
                  </a:tcPr>
                </a:tc>
                <a:tc>
                  <a:txBody>
                    <a:bodyPr/>
                    <a:lstStyle/>
                    <a:p>
                      <a:pPr marL="0" algn="l" defTabSz="913271" rtl="0" eaLnBrk="1" latinLnBrk="0" hangingPunct="1">
                        <a:lnSpc>
                          <a:spcPct val="110000"/>
                        </a:lnSpc>
                        <a:spcAft>
                          <a:spcPts val="600"/>
                        </a:spcAft>
                      </a:pPr>
                      <a:endParaRPr lang="en-US" sz="1000" kern="1200" baseline="0" dirty="0">
                        <a:solidFill>
                          <a:schemeClr val="tx1">
                            <a:lumMod val="65000"/>
                            <a:lumOff val="35000"/>
                          </a:schemeClr>
                        </a:solidFill>
                        <a:latin typeface="Arial" charset="0"/>
                        <a:ea typeface="Arial" charset="0"/>
                        <a:cs typeface="Arial" charset="0"/>
                      </a:endParaRPr>
                    </a:p>
                  </a:txBody>
                  <a:tcPr marL="91450" marR="91450" marT="45729" marB="45729">
                    <a:solidFill>
                      <a:schemeClr val="bg1">
                        <a:lumMod val="95000"/>
                      </a:schemeClr>
                    </a:solidFill>
                  </a:tcPr>
                </a:tc>
                <a:extLst>
                  <a:ext uri="{0D108BD9-81ED-4DB2-BD59-A6C34878D82A}">
                    <a16:rowId xmlns:a16="http://schemas.microsoft.com/office/drawing/2014/main" val="3776628797"/>
                  </a:ext>
                </a:extLst>
              </a:tr>
            </a:tbl>
          </a:graphicData>
        </a:graphic>
      </p:graphicFrame>
      <p:sp>
        <p:nvSpPr>
          <p:cNvPr id="119843"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0A4156C-5609-4A63-8317-48DB0E2631C6}" type="slidenum">
              <a:rPr lang="en-GB" altLang="en-US" smtClean="0"/>
              <a:pPr/>
              <a:t>4</a:t>
            </a:fld>
            <a:endParaRPr lang="en-GB" altLang="en-US" smtClean="0"/>
          </a:p>
        </p:txBody>
      </p:sp>
      <p:sp>
        <p:nvSpPr>
          <p:cNvPr id="5" name="Rounded Rectangle 4"/>
          <p:cNvSpPr/>
          <p:nvPr/>
        </p:nvSpPr>
        <p:spPr bwMode="auto">
          <a:xfrm>
            <a:off x="4260850" y="1967220"/>
            <a:ext cx="401638" cy="423863"/>
          </a:xfrm>
          <a:prstGeom prst="roundRect">
            <a:avLst/>
          </a:prstGeom>
          <a:ln>
            <a:solidFill>
              <a:schemeClr val="bg2">
                <a:lumMod val="75000"/>
              </a:schemeClr>
            </a:solidFill>
          </a:ln>
        </p:spPr>
        <p:style>
          <a:lnRef idx="3">
            <a:schemeClr val="lt1"/>
          </a:lnRef>
          <a:fillRef idx="1">
            <a:schemeClr val="dk1"/>
          </a:fillRef>
          <a:effectRef idx="1">
            <a:schemeClr val="dk1"/>
          </a:effectRef>
          <a:fontRef idx="minor">
            <a:schemeClr val="lt1"/>
          </a:fontRef>
        </p:style>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sp>
        <p:nvSpPr>
          <p:cNvPr id="6" name="Oval 5"/>
          <p:cNvSpPr/>
          <p:nvPr/>
        </p:nvSpPr>
        <p:spPr bwMode="auto">
          <a:xfrm>
            <a:off x="4307193" y="2016126"/>
            <a:ext cx="308952" cy="326048"/>
          </a:xfrm>
          <a:prstGeom prst="ellipse">
            <a:avLst/>
          </a:prstGeom>
          <a:solidFill>
            <a:srgbClr val="FFC000"/>
          </a:solidFill>
          <a:ln w="6350">
            <a:solidFill>
              <a:schemeClr val="accent1"/>
            </a:solidFill>
          </a:ln>
          <a:effectLst>
            <a:glow>
              <a:srgbClr val="FF0000">
                <a:alpha val="83000"/>
              </a:srgbClr>
            </a:glow>
            <a:softEdge rad="31750"/>
          </a:effectLst>
        </p:spPr>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sp>
        <p:nvSpPr>
          <p:cNvPr id="7" name="Rounded Rectangle 6"/>
          <p:cNvSpPr/>
          <p:nvPr/>
        </p:nvSpPr>
        <p:spPr bwMode="auto">
          <a:xfrm>
            <a:off x="4260850" y="4049965"/>
            <a:ext cx="400050" cy="423863"/>
          </a:xfrm>
          <a:prstGeom prst="roundRect">
            <a:avLst/>
          </a:prstGeom>
          <a:ln>
            <a:solidFill>
              <a:schemeClr val="bg2">
                <a:lumMod val="75000"/>
              </a:schemeClr>
            </a:solidFill>
          </a:ln>
        </p:spPr>
        <p:style>
          <a:lnRef idx="3">
            <a:schemeClr val="lt1"/>
          </a:lnRef>
          <a:fillRef idx="1">
            <a:schemeClr val="dk1"/>
          </a:fillRef>
          <a:effectRef idx="1">
            <a:schemeClr val="dk1"/>
          </a:effectRef>
          <a:fontRef idx="minor">
            <a:schemeClr val="lt1"/>
          </a:fontRef>
        </p:style>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sp>
        <p:nvSpPr>
          <p:cNvPr id="8" name="Oval 7"/>
          <p:cNvSpPr/>
          <p:nvPr/>
        </p:nvSpPr>
        <p:spPr bwMode="auto">
          <a:xfrm>
            <a:off x="4307011" y="4098871"/>
            <a:ext cx="307731" cy="326048"/>
          </a:xfrm>
          <a:prstGeom prst="ellipse">
            <a:avLst/>
          </a:prstGeom>
          <a:solidFill>
            <a:srgbClr val="0070C0"/>
          </a:solidFill>
          <a:ln w="6350">
            <a:solidFill>
              <a:schemeClr val="accent1"/>
            </a:solidFill>
          </a:ln>
          <a:effectLst>
            <a:glow>
              <a:srgbClr val="FF0000">
                <a:alpha val="83000"/>
              </a:srgbClr>
            </a:glow>
            <a:softEdge rad="31750"/>
          </a:effectLst>
        </p:spPr>
        <p:txBody>
          <a:bodyPr lIns="54000" tIns="54000" rIns="54000" bIns="54000" anchor="ctr"/>
          <a:lstStyle/>
          <a:p>
            <a:pPr algn="ctr" defTabSz="912788">
              <a:defRPr/>
            </a:pPr>
            <a:endParaRPr lang="en-GB" sz="1100" b="1" dirty="0" err="1">
              <a:solidFill>
                <a:srgbClr val="5167A7"/>
              </a:solidFill>
              <a:ea typeface="Verdana" pitchFamily="34" charset="0"/>
              <a:cs typeface="Verdana" pitchFamily="34" charset="0"/>
            </a:endParaRPr>
          </a:p>
        </p:txBody>
      </p:sp>
    </p:spTree>
    <p:extLst>
      <p:ext uri="{BB962C8B-B14F-4D97-AF65-F5344CB8AC3E}">
        <p14:creationId xmlns:p14="http://schemas.microsoft.com/office/powerpoint/2010/main" val="2981849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873</Words>
  <Application>Microsoft Office PowerPoint</Application>
  <PresentationFormat>Widescreen</PresentationFormat>
  <Paragraphs>59</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vector>
  </TitlesOfParts>
  <Company>Price Bailey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 Palmer</dc:creator>
  <cp:lastModifiedBy>Adam Palmer</cp:lastModifiedBy>
  <cp:revision>1</cp:revision>
  <dcterms:created xsi:type="dcterms:W3CDTF">2021-03-10T11:26:31Z</dcterms:created>
  <dcterms:modified xsi:type="dcterms:W3CDTF">2021-03-10T11:27:02Z</dcterms:modified>
</cp:coreProperties>
</file>